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drawings/drawing1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22"/>
  </p:notesMasterIdLst>
  <p:sldIdLst>
    <p:sldId id="256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59" r:id="rId11"/>
    <p:sldId id="260" r:id="rId12"/>
    <p:sldId id="261" r:id="rId13"/>
    <p:sldId id="268" r:id="rId14"/>
    <p:sldId id="264" r:id="rId15"/>
    <p:sldId id="262" r:id="rId16"/>
    <p:sldId id="263" r:id="rId17"/>
    <p:sldId id="265" r:id="rId18"/>
    <p:sldId id="266" r:id="rId19"/>
    <p:sldId id="267" r:id="rId20"/>
    <p:sldId id="269" r:id="rId2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9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9" autoAdjust="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ptt-dc-01\yhteinen\Suhdanne\Ennuste\Aktiivinen\Kansantalous\Kuviot\1.0%20BKT%20Q%20KV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\\ptt-dc-01\yhteinen\Suhdanne\Ennuste\Aktiivinen\Kansantalous\Kuviot\3.3%20Kotitalouksien%20k&#228;ytett&#228;viss&#228;%20olevat%20tulot.xlsx" TargetMode="External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\\ptt-dc-01\yhteinen\Suhdanne\Ennuste\Aktiivinen\Kansantalous\Kuviot\3.5%20Kuluttajahinnat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\\ptt-dc-01\yhteinen\Suhdanne\Ennuste\Aktiivinen\Kansantalous\Kuviot\6.5%20Valtion%20velka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\\ptt-dc-01\yhteinen\Suhdanne\Ennuste\Aktiivinen\Kansantalous\Kuviot\6.1%20Valtiotalouden%20tasapaino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\\ptt-dc-01\yhteinen\Suhdanne\Ennuste\Aktiivinen\Kansantalous\Kuviot\7.2%20Ty&#246;tt&#246;myysasteet%20maakunnittain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markus.lahtinen.PTT\AppData\Local\Microsoft\Windows\Temporary%20Internet%20Files\Content.Outlook\VJZOAHO9\bkt-indeksi%202008--100%20piigs-maat%20%20vahvat%20taloudet%202008q1-2011q2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ptt-dc-01\yhteinen\Suhdanne\Ennuste\Aktiivinen\Kansantalous\Kuviot\3.0%20Kuluttajien%20luottamu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ptt-dc-01\yhteinen\Suhdanne\Ennuste\Aktiivinen\Kansantalous\Kuviot\5.0%20Tuotannon%20kuukausikuvaaja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ptt-dc-01\yhteinen\Suhdanne\Ennuste\Aktiivinen\Kansantalous\Kuviot\1.4%20Valuuttakurssi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ptt-dc-01\yhteinen\Suhdanne\Ennuste\Aktiivinen\Kansantalous\Kuviot\4.1%20Investoinnit,%20muuto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ptt-dc-01\yhteinen\Suhdanne\Ennuste\Aktiivinen\Kansantalous\Kuviot\3.3%20Kotitalouksien%20k&#228;ytett&#228;viss&#228;%20olevat%20tulot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ptt-dc-01\yhteinen\Suhdanne\Ennuste\Aktiivinen\Kansantalous\Kuviot\5.5%20Tuotanto%20ja%20ty&#246;llisyys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ptt-dc-01\yhteinen\Suhdanne\Ennuste\Aktiivinen\Kansantalous\Kuviot\5.4%20Ty&#246;llisyys%20ja%20ty&#246;tt&#246;myy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3391984126984127"/>
          <c:w val="0.83722512402065707"/>
          <c:h val="0.73971866975656853"/>
        </c:manualLayout>
      </c:layout>
      <c:lineChart>
        <c:grouping val="standard"/>
        <c:varyColors val="0"/>
        <c:ser>
          <c:idx val="0"/>
          <c:order val="0"/>
          <c:tx>
            <c:strRef>
              <c:f>Data!$A$6</c:f>
              <c:strCache>
                <c:ptCount val="1"/>
                <c:pt idx="0">
                  <c:v>Euroalue</c:v>
                </c:pt>
              </c:strCache>
            </c:strRef>
          </c:tx>
          <c:spPr>
            <a:ln w="285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Data!$B$6:$AO$6</c:f>
              <c:numCache>
                <c:formatCode>0.0</c:formatCode>
                <c:ptCount val="40"/>
                <c:pt idx="0">
                  <c:v>0.9</c:v>
                </c:pt>
                <c:pt idx="1">
                  <c:v>0.4</c:v>
                </c:pt>
                <c:pt idx="2">
                  <c:v>0.6</c:v>
                </c:pt>
                <c:pt idx="3">
                  <c:v>1.2</c:v>
                </c:pt>
                <c:pt idx="4">
                  <c:v>1.7</c:v>
                </c:pt>
                <c:pt idx="5">
                  <c:v>2.2000000000000002</c:v>
                </c:pt>
                <c:pt idx="6">
                  <c:v>2.1</c:v>
                </c:pt>
                <c:pt idx="7">
                  <c:v>1.8</c:v>
                </c:pt>
                <c:pt idx="8">
                  <c:v>1.4</c:v>
                </c:pt>
                <c:pt idx="9">
                  <c:v>1.6</c:v>
                </c:pt>
                <c:pt idx="10">
                  <c:v>1.9</c:v>
                </c:pt>
                <c:pt idx="11">
                  <c:v>2.1</c:v>
                </c:pt>
                <c:pt idx="12">
                  <c:v>2.8</c:v>
                </c:pt>
                <c:pt idx="13">
                  <c:v>3.2</c:v>
                </c:pt>
                <c:pt idx="14">
                  <c:v>3.2</c:v>
                </c:pt>
                <c:pt idx="15">
                  <c:v>3.6</c:v>
                </c:pt>
                <c:pt idx="16">
                  <c:v>3.5</c:v>
                </c:pt>
                <c:pt idx="17">
                  <c:v>2.8</c:v>
                </c:pt>
                <c:pt idx="18">
                  <c:v>2.7</c:v>
                </c:pt>
                <c:pt idx="19">
                  <c:v>2.1</c:v>
                </c:pt>
                <c:pt idx="20">
                  <c:v>2</c:v>
                </c:pt>
                <c:pt idx="21">
                  <c:v>1.1000000000000001</c:v>
                </c:pt>
                <c:pt idx="22">
                  <c:v>0</c:v>
                </c:pt>
                <c:pt idx="23">
                  <c:v>-2.2000000000000002</c:v>
                </c:pt>
                <c:pt idx="24">
                  <c:v>-5.2</c:v>
                </c:pt>
                <c:pt idx="25">
                  <c:v>-5</c:v>
                </c:pt>
                <c:pt idx="26">
                  <c:v>-4.0999999999999996</c:v>
                </c:pt>
                <c:pt idx="27">
                  <c:v>-2.1</c:v>
                </c:pt>
                <c:pt idx="28">
                  <c:v>0.9</c:v>
                </c:pt>
                <c:pt idx="29">
                  <c:v>2</c:v>
                </c:pt>
                <c:pt idx="30">
                  <c:v>2</c:v>
                </c:pt>
                <c:pt idx="31">
                  <c:v>1.9</c:v>
                </c:pt>
                <c:pt idx="32">
                  <c:v>2.5</c:v>
                </c:pt>
                <c:pt idx="33">
                  <c:v>1.7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Data!$A$7</c:f>
              <c:strCache>
                <c:ptCount val="1"/>
                <c:pt idx="0">
                  <c:v>Euroalue.e1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Data!$B$7:$AO$7</c:f>
              <c:numCache>
                <c:formatCode>General</c:formatCode>
                <c:ptCount val="40"/>
                <c:pt idx="32" formatCode="0.00">
                  <c:v>1.7458920861063254</c:v>
                </c:pt>
                <c:pt idx="33" formatCode="0.0">
                  <c:v>1.7458920861063254</c:v>
                </c:pt>
                <c:pt idx="34" formatCode="0.0">
                  <c:v>1.7458920861063254</c:v>
                </c:pt>
                <c:pt idx="35" formatCode="0.0">
                  <c:v>1.7458920861063254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Data!$A$8</c:f>
              <c:strCache>
                <c:ptCount val="1"/>
                <c:pt idx="0">
                  <c:v>Euroalue.e2</c:v>
                </c:pt>
              </c:strCache>
            </c:strRef>
          </c:tx>
          <c:spPr>
            <a:ln w="285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Data!$B$8:$AO$8</c:f>
              <c:numCache>
                <c:formatCode>General</c:formatCode>
                <c:ptCount val="40"/>
                <c:pt idx="36" formatCode="0.0">
                  <c:v>-1.9710377227532556</c:v>
                </c:pt>
                <c:pt idx="37" formatCode="0.0">
                  <c:v>-1.9710377227532556</c:v>
                </c:pt>
                <c:pt idx="38" formatCode="0.0">
                  <c:v>-1.9710377227532556</c:v>
                </c:pt>
                <c:pt idx="39" formatCode="0.0">
                  <c:v>-1.9710377227532556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Data!$A$3</c:f>
              <c:strCache>
                <c:ptCount val="1"/>
                <c:pt idx="0">
                  <c:v>USA</c:v>
                </c:pt>
              </c:strCache>
            </c:strRef>
          </c:tx>
          <c:spPr>
            <a:ln w="22225"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Data!$B$3:$AO$3</c:f>
              <c:numCache>
                <c:formatCode>0.0</c:formatCode>
                <c:ptCount val="40"/>
                <c:pt idx="0">
                  <c:v>1.5</c:v>
                </c:pt>
                <c:pt idx="1">
                  <c:v>1.8</c:v>
                </c:pt>
                <c:pt idx="2">
                  <c:v>3</c:v>
                </c:pt>
                <c:pt idx="3">
                  <c:v>3.9</c:v>
                </c:pt>
                <c:pt idx="4">
                  <c:v>4.0999999999999996</c:v>
                </c:pt>
                <c:pt idx="5">
                  <c:v>3.9</c:v>
                </c:pt>
                <c:pt idx="6">
                  <c:v>3</c:v>
                </c:pt>
                <c:pt idx="7">
                  <c:v>2.9</c:v>
                </c:pt>
                <c:pt idx="8">
                  <c:v>3.3</c:v>
                </c:pt>
                <c:pt idx="9">
                  <c:v>3.1</c:v>
                </c:pt>
                <c:pt idx="10">
                  <c:v>3.1</c:v>
                </c:pt>
                <c:pt idx="11">
                  <c:v>2.8</c:v>
                </c:pt>
                <c:pt idx="12">
                  <c:v>3</c:v>
                </c:pt>
                <c:pt idx="13">
                  <c:v>3</c:v>
                </c:pt>
                <c:pt idx="14">
                  <c:v>2.2000000000000002</c:v>
                </c:pt>
                <c:pt idx="15">
                  <c:v>2.4</c:v>
                </c:pt>
                <c:pt idx="16">
                  <c:v>1.2</c:v>
                </c:pt>
                <c:pt idx="17">
                  <c:v>1.7</c:v>
                </c:pt>
                <c:pt idx="18">
                  <c:v>2.5</c:v>
                </c:pt>
                <c:pt idx="19">
                  <c:v>2.2000000000000002</c:v>
                </c:pt>
                <c:pt idx="20">
                  <c:v>1.6</c:v>
                </c:pt>
                <c:pt idx="21">
                  <c:v>1</c:v>
                </c:pt>
                <c:pt idx="22">
                  <c:v>-0.6</c:v>
                </c:pt>
                <c:pt idx="23">
                  <c:v>-3.3</c:v>
                </c:pt>
                <c:pt idx="24">
                  <c:v>-4.5</c:v>
                </c:pt>
                <c:pt idx="25">
                  <c:v>-5</c:v>
                </c:pt>
                <c:pt idx="26">
                  <c:v>-3.7</c:v>
                </c:pt>
                <c:pt idx="27">
                  <c:v>-0.5</c:v>
                </c:pt>
                <c:pt idx="28">
                  <c:v>2.2000000000000002</c:v>
                </c:pt>
                <c:pt idx="29">
                  <c:v>3.3</c:v>
                </c:pt>
                <c:pt idx="30">
                  <c:v>3.5</c:v>
                </c:pt>
                <c:pt idx="31">
                  <c:v>3.1</c:v>
                </c:pt>
                <c:pt idx="32">
                  <c:v>2.2000000000000002</c:v>
                </c:pt>
                <c:pt idx="33">
                  <c:v>1.5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Data!$A$4</c:f>
              <c:strCache>
                <c:ptCount val="1"/>
                <c:pt idx="0">
                  <c:v>USA.e1</c:v>
                </c:pt>
              </c:strCache>
            </c:strRef>
          </c:tx>
          <c:spPr>
            <a:ln w="22225"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Data!$B$4:$AO$4</c:f>
              <c:numCache>
                <c:formatCode>General</c:formatCode>
                <c:ptCount val="40"/>
                <c:pt idx="32" formatCode="0.00">
                  <c:v>1.5000000000000002</c:v>
                </c:pt>
                <c:pt idx="33" formatCode="0.0">
                  <c:v>1.5000000000000002</c:v>
                </c:pt>
                <c:pt idx="34" formatCode="0.0">
                  <c:v>1.5000000000000002</c:v>
                </c:pt>
                <c:pt idx="35" formatCode="0.0">
                  <c:v>1.5000000000000002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Data!$A$5</c:f>
              <c:strCache>
                <c:ptCount val="1"/>
                <c:pt idx="0">
                  <c:v>USA.e2</c:v>
                </c:pt>
              </c:strCache>
            </c:strRef>
          </c:tx>
          <c:spPr>
            <a:ln w="22225"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Data!$B$5:$AO$5</c:f>
              <c:numCache>
                <c:formatCode>General</c:formatCode>
                <c:ptCount val="40"/>
                <c:pt idx="36" formatCode="0.0">
                  <c:v>1.5</c:v>
                </c:pt>
                <c:pt idx="37" formatCode="0.0">
                  <c:v>1.5</c:v>
                </c:pt>
                <c:pt idx="38" formatCode="0.0">
                  <c:v>1.5</c:v>
                </c:pt>
                <c:pt idx="39" formatCode="0.0">
                  <c:v>1.5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Data!$A$9</c:f>
              <c:strCache>
                <c:ptCount val="1"/>
                <c:pt idx="0">
                  <c:v>Suomi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Data!$B$9:$AO$9</c:f>
              <c:numCache>
                <c:formatCode>0.0</c:formatCode>
                <c:ptCount val="40"/>
                <c:pt idx="0">
                  <c:v>1.9731136166522223</c:v>
                </c:pt>
                <c:pt idx="1">
                  <c:v>1.2127351664254604</c:v>
                </c:pt>
                <c:pt idx="2">
                  <c:v>2.2338951743246405</c:v>
                </c:pt>
                <c:pt idx="3">
                  <c:v>2.5985861040539016</c:v>
                </c:pt>
                <c:pt idx="4">
                  <c:v>3.8394945475532349</c:v>
                </c:pt>
                <c:pt idx="5">
                  <c:v>4.1894249192141686</c:v>
                </c:pt>
                <c:pt idx="6">
                  <c:v>3.6982666139687259</c:v>
                </c:pt>
                <c:pt idx="7">
                  <c:v>4.7264016364761963</c:v>
                </c:pt>
                <c:pt idx="8">
                  <c:v>3.9842035980693247</c:v>
                </c:pt>
                <c:pt idx="9">
                  <c:v>3.2387330515452506</c:v>
                </c:pt>
                <c:pt idx="10">
                  <c:v>3.0763367091364513</c:v>
                </c:pt>
                <c:pt idx="11">
                  <c:v>1.5214988820067443</c:v>
                </c:pt>
                <c:pt idx="12">
                  <c:v>4.7205108729287959</c:v>
                </c:pt>
                <c:pt idx="13">
                  <c:v>4.211197958207058</c:v>
                </c:pt>
                <c:pt idx="14">
                  <c:v>3.7531033754159893</c:v>
                </c:pt>
                <c:pt idx="15">
                  <c:v>4.9543049543049555</c:v>
                </c:pt>
                <c:pt idx="16">
                  <c:v>4.9509738079247745</c:v>
                </c:pt>
                <c:pt idx="17">
                  <c:v>5.6303893055768217</c:v>
                </c:pt>
                <c:pt idx="18">
                  <c:v>5.193086067764674</c:v>
                </c:pt>
                <c:pt idx="19">
                  <c:v>5.5357229002846342</c:v>
                </c:pt>
                <c:pt idx="20">
                  <c:v>3.3352104023753437</c:v>
                </c:pt>
                <c:pt idx="21">
                  <c:v>2.5480014491003455</c:v>
                </c:pt>
                <c:pt idx="22">
                  <c:v>1.255959151078101</c:v>
                </c:pt>
                <c:pt idx="23">
                  <c:v>-2.8546613946472288</c:v>
                </c:pt>
                <c:pt idx="24">
                  <c:v>-8.9049069876891878</c:v>
                </c:pt>
                <c:pt idx="25">
                  <c:v>-9.6914743287800249</c:v>
                </c:pt>
                <c:pt idx="26">
                  <c:v>-8.3576310883801028</c:v>
                </c:pt>
                <c:pt idx="27">
                  <c:v>-5.992377188029363</c:v>
                </c:pt>
                <c:pt idx="28">
                  <c:v>0.489449641070272</c:v>
                </c:pt>
                <c:pt idx="29">
                  <c:v>4.8585213195983856</c:v>
                </c:pt>
                <c:pt idx="30">
                  <c:v>3.3850567218672634</c:v>
                </c:pt>
                <c:pt idx="31">
                  <c:v>5.6285506919938832</c:v>
                </c:pt>
                <c:pt idx="32">
                  <c:v>4.8327741097521359</c:v>
                </c:pt>
                <c:pt idx="33">
                  <c:v>2.8651014723438228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Data!$A$10</c:f>
              <c:strCache>
                <c:ptCount val="1"/>
                <c:pt idx="0">
                  <c:v>Suomi.e1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Data!$B$10:$AO$10</c:f>
              <c:numCache>
                <c:formatCode>General</c:formatCode>
                <c:ptCount val="40"/>
                <c:pt idx="32" formatCode="0.0">
                  <c:v>2.990499464641371</c:v>
                </c:pt>
                <c:pt idx="33" formatCode="0.0">
                  <c:v>2.990499464641371</c:v>
                </c:pt>
                <c:pt idx="34" formatCode="0.0">
                  <c:v>2.990499464641371</c:v>
                </c:pt>
                <c:pt idx="35" formatCode="0.0">
                  <c:v>2.990499464641371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Data!$A$11</c:f>
              <c:strCache>
                <c:ptCount val="1"/>
                <c:pt idx="0">
                  <c:v>Suomi.e2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Data!$B$2:$AO$2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Data!$B$11:$AO$11</c:f>
              <c:numCache>
                <c:formatCode>General</c:formatCode>
                <c:ptCount val="40"/>
                <c:pt idx="36" formatCode="0.0">
                  <c:v>-1.4528301096828777</c:v>
                </c:pt>
                <c:pt idx="37" formatCode="0.0">
                  <c:v>-1.4528301096828777</c:v>
                </c:pt>
                <c:pt idx="38" formatCode="0.0">
                  <c:v>-1.4528301096828777</c:v>
                </c:pt>
                <c:pt idx="39" formatCode="0.0">
                  <c:v>-1.4528301096828777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698240"/>
        <c:axId val="104699776"/>
      </c:lineChart>
      <c:catAx>
        <c:axId val="104698240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04699776"/>
        <c:crosses val="autoZero"/>
        <c:auto val="0"/>
        <c:lblAlgn val="ctr"/>
        <c:lblOffset val="100"/>
        <c:tickMarkSkip val="4"/>
        <c:noMultiLvlLbl val="1"/>
      </c:catAx>
      <c:valAx>
        <c:axId val="104699776"/>
        <c:scaling>
          <c:orientation val="minMax"/>
          <c:max val="6"/>
          <c:min val="-1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04698240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l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12655428056494605"/>
          <c:y val="0.73299015289380998"/>
          <c:w val="0.30122042975786517"/>
          <c:h val="0.13679231259124572"/>
        </c:manualLayout>
      </c:layout>
      <c:overlay val="1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876148974681621"/>
          <c:y val="0.12849179536350405"/>
          <c:w val="0.86707076548156259"/>
          <c:h val="0.57262647933735511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Kontribuutiot!$A$2</c:f>
              <c:strCache>
                <c:ptCount val="1"/>
                <c:pt idx="0">
                  <c:v>Palkkasumma</c:v>
                </c:pt>
              </c:strCache>
            </c:strRef>
          </c:tx>
          <c:spPr>
            <a:solidFill>
              <a:srgbClr val="000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Kontribuutiot!$B$1:$K$1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Kontribuutiot!$B$2:$K$2</c:f>
              <c:numCache>
                <c:formatCode>0.0</c:formatCode>
                <c:ptCount val="10"/>
                <c:pt idx="0">
                  <c:v>2.7874665736542261</c:v>
                </c:pt>
                <c:pt idx="1">
                  <c:v>3.1430342262929551</c:v>
                </c:pt>
                <c:pt idx="2">
                  <c:v>3.8157739615671789</c:v>
                </c:pt>
                <c:pt idx="3">
                  <c:v>3.8098058402430861</c:v>
                </c:pt>
                <c:pt idx="4">
                  <c:v>4.8992317113907138</c:v>
                </c:pt>
                <c:pt idx="5">
                  <c:v>5.7212856559528671</c:v>
                </c:pt>
                <c:pt idx="6">
                  <c:v>-0.52449478810851313</c:v>
                </c:pt>
                <c:pt idx="7">
                  <c:v>1.649423021598065</c:v>
                </c:pt>
                <c:pt idx="8">
                  <c:v>4.2404851727236794</c:v>
                </c:pt>
                <c:pt idx="9">
                  <c:v>0.96770412006718898</c:v>
                </c:pt>
              </c:numCache>
            </c:numRef>
          </c:val>
        </c:ser>
        <c:ser>
          <c:idx val="2"/>
          <c:order val="1"/>
          <c:tx>
            <c:strRef>
              <c:f>Kontribuutiot!$A$3</c:f>
              <c:strCache>
                <c:ptCount val="1"/>
                <c:pt idx="0">
                  <c:v>Muut ansio- ja pääomatulot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Kontribuutiot!$B$1:$K$1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Kontribuutiot!$B$3:$K$3</c:f>
              <c:numCache>
                <c:formatCode>0.0</c:formatCode>
                <c:ptCount val="10"/>
                <c:pt idx="0">
                  <c:v>1.1117893268224628</c:v>
                </c:pt>
                <c:pt idx="1">
                  <c:v>2.4295847393430208</c:v>
                </c:pt>
                <c:pt idx="2">
                  <c:v>0.10872270470651424</c:v>
                </c:pt>
                <c:pt idx="3">
                  <c:v>1.8785085234588244</c:v>
                </c:pt>
                <c:pt idx="4">
                  <c:v>3.5643147880092538</c:v>
                </c:pt>
                <c:pt idx="5">
                  <c:v>1.3708219098174181</c:v>
                </c:pt>
                <c:pt idx="6">
                  <c:v>-1.3586178019701611</c:v>
                </c:pt>
                <c:pt idx="7">
                  <c:v>1.7623680088651159</c:v>
                </c:pt>
                <c:pt idx="8">
                  <c:v>2.2859886901515036</c:v>
                </c:pt>
                <c:pt idx="9">
                  <c:v>-0.27622847312455123</c:v>
                </c:pt>
              </c:numCache>
            </c:numRef>
          </c:val>
        </c:ser>
        <c:ser>
          <c:idx val="0"/>
          <c:order val="2"/>
          <c:tx>
            <c:strRef>
              <c:f>Kontribuutiot!$A$7</c:f>
              <c:strCache>
                <c:ptCount val="1"/>
                <c:pt idx="0">
                  <c:v>Verot ja tulonsiirrot</c:v>
                </c:pt>
              </c:strCache>
            </c:strRef>
          </c:tx>
          <c:spPr>
            <a:solidFill>
              <a:srgbClr val="A6CAF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Kontribuutiot!$B$1:$K$1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Kontribuutiot!$B$7:$K$7</c:f>
              <c:numCache>
                <c:formatCode>0.0</c:formatCode>
                <c:ptCount val="10"/>
                <c:pt idx="0">
                  <c:v>1.6189977909545401</c:v>
                </c:pt>
                <c:pt idx="1">
                  <c:v>-0.42696783968046281</c:v>
                </c:pt>
                <c:pt idx="2">
                  <c:v>-2.1862433030743635</c:v>
                </c:pt>
                <c:pt idx="3">
                  <c:v>-1.6184271514652111</c:v>
                </c:pt>
                <c:pt idx="4">
                  <c:v>-2.4186863625678905</c:v>
                </c:pt>
                <c:pt idx="5">
                  <c:v>-1.2133232223064807</c:v>
                </c:pt>
                <c:pt idx="6">
                  <c:v>5.2956343522048615</c:v>
                </c:pt>
                <c:pt idx="7">
                  <c:v>0.66275266113307252</c:v>
                </c:pt>
                <c:pt idx="8">
                  <c:v>-1.7534585384473493</c:v>
                </c:pt>
                <c:pt idx="9">
                  <c:v>1.0898478024642708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23950208"/>
        <c:axId val="123951744"/>
      </c:barChart>
      <c:lineChart>
        <c:grouping val="standard"/>
        <c:varyColors val="0"/>
        <c:ser>
          <c:idx val="1"/>
          <c:order val="3"/>
          <c:tx>
            <c:strRef>
              <c:f>Kontribuutiot!$A$8</c:f>
              <c:strCache>
                <c:ptCount val="1"/>
                <c:pt idx="0">
                  <c:v>Käytettävissä oleva tulo</c:v>
                </c:pt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strRef>
              <c:f>Kontribuutiot!$B$1:$K$1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Kontribuutiot!$B$8:$K$8</c:f>
              <c:numCache>
                <c:formatCode>0.0</c:formatCode>
                <c:ptCount val="10"/>
                <c:pt idx="0">
                  <c:v>5.5182536914312292</c:v>
                </c:pt>
                <c:pt idx="1">
                  <c:v>5.1456511259555127</c:v>
                </c:pt>
                <c:pt idx="2">
                  <c:v>1.7382533631993293</c:v>
                </c:pt>
                <c:pt idx="3">
                  <c:v>4.0698872122366998</c:v>
                </c:pt>
                <c:pt idx="4">
                  <c:v>6.044860136832078</c:v>
                </c:pt>
                <c:pt idx="5">
                  <c:v>5.8787843434638045</c:v>
                </c:pt>
                <c:pt idx="6">
                  <c:v>3.4125217621261874</c:v>
                </c:pt>
                <c:pt idx="7">
                  <c:v>4.0745436915962534</c:v>
                </c:pt>
                <c:pt idx="8">
                  <c:v>4.7730153244278402</c:v>
                </c:pt>
                <c:pt idx="9">
                  <c:v>1.7813234494068944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950208"/>
        <c:axId val="123951744"/>
      </c:lineChart>
      <c:catAx>
        <c:axId val="123950208"/>
        <c:scaling>
          <c:orientation val="minMax"/>
        </c:scaling>
        <c:delete val="0"/>
        <c:axPos val="b"/>
        <c:majorGridlines>
          <c:spPr>
            <a:ln w="12700">
              <a:solidFill>
                <a:srgbClr val="969696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low"/>
        <c:spPr>
          <a:ln w="127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fi-FI"/>
          </a:p>
        </c:txPr>
        <c:crossAx val="123951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951744"/>
        <c:scaling>
          <c:orientation val="minMax"/>
          <c:max val="9"/>
          <c:min val="-3"/>
        </c:scaling>
        <c:delete val="0"/>
        <c:axPos val="l"/>
        <c:majorGridlines>
          <c:spPr>
            <a:ln w="12700">
              <a:solidFill>
                <a:srgbClr val="969696"/>
              </a:solidFill>
              <a:prstDash val="solid"/>
            </a:ln>
          </c:spPr>
        </c:majorGridlines>
        <c:numFmt formatCode="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fi-FI"/>
          </a:p>
        </c:txPr>
        <c:crossAx val="123950208"/>
        <c:crosses val="autoZero"/>
        <c:crossBetween val="between"/>
        <c:majorUnit val="3"/>
      </c:valAx>
      <c:spPr>
        <a:noFill/>
        <a:ln w="12700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2275833333333333"/>
          <c:y val="0.76350210413642428"/>
          <c:w val="0.74432579365079354"/>
          <c:h val="0.16666695992609862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ysClr val="window" lastClr="FFFFFF"/>
    </a:solidFill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i-FI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1177768197899764"/>
          <c:w val="0.83722512402065707"/>
          <c:h val="0.64878961023110104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'KHI-muutos, verot'!$A$7</c:f>
              <c:strCache>
                <c:ptCount val="1"/>
                <c:pt idx="0">
                  <c:v>Veromuutosten vaikutus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'KHI-muutos, verot'!$AX$2:$EC$2</c:f>
              <c:strCache>
                <c:ptCount val="77"/>
                <c:pt idx="4">
                  <c:v> 06</c:v>
                </c:pt>
                <c:pt idx="16">
                  <c:v> 07</c:v>
                </c:pt>
                <c:pt idx="28">
                  <c:v> 08</c:v>
                </c:pt>
                <c:pt idx="40">
                  <c:v> 09</c:v>
                </c:pt>
                <c:pt idx="52">
                  <c:v> 10</c:v>
                </c:pt>
                <c:pt idx="64">
                  <c:v> 11e</c:v>
                </c:pt>
                <c:pt idx="76">
                  <c:v> 12e</c:v>
                </c:pt>
              </c:strCache>
            </c:strRef>
          </c:cat>
          <c:val>
            <c:numRef>
              <c:f>'KHI-muutos, verot'!$AX$7:$EC$7</c:f>
              <c:numCache>
                <c:formatCode>0.00</c:formatCode>
                <c:ptCount val="8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-0.12342631449024921</c:v>
                </c:pt>
                <c:pt idx="13">
                  <c:v>-0.12342631449024921</c:v>
                </c:pt>
                <c:pt idx="14">
                  <c:v>-0.12342631449024921</c:v>
                </c:pt>
                <c:pt idx="15">
                  <c:v>-0.12342631449024921</c:v>
                </c:pt>
                <c:pt idx="16">
                  <c:v>-0.12342631449024921</c:v>
                </c:pt>
                <c:pt idx="17">
                  <c:v>-0.12342631449024921</c:v>
                </c:pt>
                <c:pt idx="18">
                  <c:v>-0.12342631449024921</c:v>
                </c:pt>
                <c:pt idx="19">
                  <c:v>-0.12342631449024921</c:v>
                </c:pt>
                <c:pt idx="20">
                  <c:v>-0.12342631449024921</c:v>
                </c:pt>
                <c:pt idx="21">
                  <c:v>-0.12342631449024921</c:v>
                </c:pt>
                <c:pt idx="22">
                  <c:v>-0.12342631449024921</c:v>
                </c:pt>
                <c:pt idx="23">
                  <c:v>-0.12342631449024921</c:v>
                </c:pt>
                <c:pt idx="24">
                  <c:v>0.36075491433582574</c:v>
                </c:pt>
                <c:pt idx="25">
                  <c:v>0.36075491433582574</c:v>
                </c:pt>
                <c:pt idx="26">
                  <c:v>0.36075491433582574</c:v>
                </c:pt>
                <c:pt idx="27">
                  <c:v>0.36075491433582574</c:v>
                </c:pt>
                <c:pt idx="28">
                  <c:v>0.36075491433582574</c:v>
                </c:pt>
                <c:pt idx="29">
                  <c:v>0.36075491433582574</c:v>
                </c:pt>
                <c:pt idx="30">
                  <c:v>0.36075491433582574</c:v>
                </c:pt>
                <c:pt idx="31">
                  <c:v>0.36075491433582574</c:v>
                </c:pt>
                <c:pt idx="32">
                  <c:v>0.36075491433582574</c:v>
                </c:pt>
                <c:pt idx="33">
                  <c:v>0.36075491433582574</c:v>
                </c:pt>
                <c:pt idx="34">
                  <c:v>0.36075491433582574</c:v>
                </c:pt>
                <c:pt idx="35">
                  <c:v>0.36075491433582574</c:v>
                </c:pt>
                <c:pt idx="36">
                  <c:v>7.4428494510025978E-2</c:v>
                </c:pt>
                <c:pt idx="37">
                  <c:v>7.4428494510025978E-2</c:v>
                </c:pt>
                <c:pt idx="38">
                  <c:v>7.4428494510025978E-2</c:v>
                </c:pt>
                <c:pt idx="39">
                  <c:v>7.4428494510025978E-2</c:v>
                </c:pt>
                <c:pt idx="40">
                  <c:v>7.4428494510025978E-2</c:v>
                </c:pt>
                <c:pt idx="41">
                  <c:v>7.4428494510025978E-2</c:v>
                </c:pt>
                <c:pt idx="42">
                  <c:v>7.4428494510025978E-2</c:v>
                </c:pt>
                <c:pt idx="43">
                  <c:v>7.4428494510025978E-2</c:v>
                </c:pt>
                <c:pt idx="44">
                  <c:v>7.4428494510025978E-2</c:v>
                </c:pt>
                <c:pt idx="45">
                  <c:v>7.4428494510025978E-2</c:v>
                </c:pt>
                <c:pt idx="46">
                  <c:v>7.4428494510025978E-2</c:v>
                </c:pt>
                <c:pt idx="47">
                  <c:v>7.4428494510025978E-2</c:v>
                </c:pt>
                <c:pt idx="48">
                  <c:v>-0.18196180688703212</c:v>
                </c:pt>
                <c:pt idx="49">
                  <c:v>-0.18196180688703212</c:v>
                </c:pt>
                <c:pt idx="50">
                  <c:v>-0.18196180688703212</c:v>
                </c:pt>
                <c:pt idx="51">
                  <c:v>-0.18196180688703212</c:v>
                </c:pt>
                <c:pt idx="52">
                  <c:v>-0.18196180688703212</c:v>
                </c:pt>
                <c:pt idx="53">
                  <c:v>-0.18196180688703212</c:v>
                </c:pt>
                <c:pt idx="54">
                  <c:v>-0.18196180688703212</c:v>
                </c:pt>
                <c:pt idx="55">
                  <c:v>-0.18196180688703212</c:v>
                </c:pt>
                <c:pt idx="56">
                  <c:v>-0.18196180688703212</c:v>
                </c:pt>
                <c:pt idx="57">
                  <c:v>-0.18196180688703212</c:v>
                </c:pt>
                <c:pt idx="58">
                  <c:v>-0.18196180688703212</c:v>
                </c:pt>
                <c:pt idx="59">
                  <c:v>-0.18196180688703212</c:v>
                </c:pt>
                <c:pt idx="60">
                  <c:v>0.46214332376999095</c:v>
                </c:pt>
                <c:pt idx="61">
                  <c:v>0.46214332376999095</c:v>
                </c:pt>
                <c:pt idx="62">
                  <c:v>0.46214332376999095</c:v>
                </c:pt>
                <c:pt idx="63">
                  <c:v>0.46214332376999095</c:v>
                </c:pt>
                <c:pt idx="64">
                  <c:v>0.46214332376999095</c:v>
                </c:pt>
                <c:pt idx="65">
                  <c:v>0.46214332376999095</c:v>
                </c:pt>
                <c:pt idx="66">
                  <c:v>0.46214332376999095</c:v>
                </c:pt>
                <c:pt idx="67">
                  <c:v>0.46214332376999095</c:v>
                </c:pt>
                <c:pt idx="68">
                  <c:v>0.46214332376999095</c:v>
                </c:pt>
                <c:pt idx="69">
                  <c:v>0.46214332376999095</c:v>
                </c:pt>
                <c:pt idx="70">
                  <c:v>0.46214332376999095</c:v>
                </c:pt>
                <c:pt idx="71">
                  <c:v>0.46214332376999095</c:v>
                </c:pt>
                <c:pt idx="72">
                  <c:v>0.8357409230580225</c:v>
                </c:pt>
                <c:pt idx="73">
                  <c:v>0.8357409230580225</c:v>
                </c:pt>
                <c:pt idx="74">
                  <c:v>0.8357409230580225</c:v>
                </c:pt>
                <c:pt idx="75">
                  <c:v>0.8357409230580225</c:v>
                </c:pt>
                <c:pt idx="76">
                  <c:v>0.8357409230580225</c:v>
                </c:pt>
                <c:pt idx="77">
                  <c:v>0.8357409230580225</c:v>
                </c:pt>
                <c:pt idx="78">
                  <c:v>0.8357409230580225</c:v>
                </c:pt>
                <c:pt idx="79">
                  <c:v>0.8357409230580225</c:v>
                </c:pt>
                <c:pt idx="80">
                  <c:v>0.8357409230580225</c:v>
                </c:pt>
                <c:pt idx="81">
                  <c:v>0.8357409230580225</c:v>
                </c:pt>
                <c:pt idx="82">
                  <c:v>0.8357409230580225</c:v>
                </c:pt>
                <c:pt idx="83">
                  <c:v>0.8357409230580225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24006400"/>
        <c:axId val="124007936"/>
      </c:barChart>
      <c:lineChart>
        <c:grouping val="standard"/>
        <c:varyColors val="0"/>
        <c:ser>
          <c:idx val="0"/>
          <c:order val="0"/>
          <c:tx>
            <c:strRef>
              <c:f>'KHI-muutos, verot'!$A$4</c:f>
              <c:strCache>
                <c:ptCount val="1"/>
                <c:pt idx="0">
                  <c:v>Kuluttajahintaindeksi, muutos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'KHI-muutos, verot'!$AX$2:$EC$2</c:f>
              <c:strCache>
                <c:ptCount val="77"/>
                <c:pt idx="4">
                  <c:v> 06</c:v>
                </c:pt>
                <c:pt idx="16">
                  <c:v> 07</c:v>
                </c:pt>
                <c:pt idx="28">
                  <c:v> 08</c:v>
                </c:pt>
                <c:pt idx="40">
                  <c:v> 09</c:v>
                </c:pt>
                <c:pt idx="52">
                  <c:v> 10</c:v>
                </c:pt>
                <c:pt idx="64">
                  <c:v> 11e</c:v>
                </c:pt>
                <c:pt idx="76">
                  <c:v> 12e</c:v>
                </c:pt>
              </c:strCache>
            </c:strRef>
          </c:cat>
          <c:val>
            <c:numRef>
              <c:f>'KHI-muutos, verot'!$AX$4:$EC$4</c:f>
              <c:numCache>
                <c:formatCode>0.0</c:formatCode>
                <c:ptCount val="84"/>
                <c:pt idx="0">
                  <c:v>0.80726538849646978</c:v>
                </c:pt>
                <c:pt idx="1">
                  <c:v>0.90180360721443531</c:v>
                </c:pt>
                <c:pt idx="2">
                  <c:v>0.89910089910090196</c:v>
                </c:pt>
                <c:pt idx="3">
                  <c:v>1.2974051896207595</c:v>
                </c:pt>
                <c:pt idx="4">
                  <c:v>1.7017017017016967</c:v>
                </c:pt>
                <c:pt idx="5">
                  <c:v>1.7000000000000126</c:v>
                </c:pt>
                <c:pt idx="6">
                  <c:v>1.9076305220883549</c:v>
                </c:pt>
                <c:pt idx="7">
                  <c:v>1.9000000000000128</c:v>
                </c:pt>
                <c:pt idx="8">
                  <c:v>1.4925373134328401</c:v>
                </c:pt>
                <c:pt idx="9">
                  <c:v>1.8924302788844605</c:v>
                </c:pt>
                <c:pt idx="10">
                  <c:v>2.0958083832335328</c:v>
                </c:pt>
                <c:pt idx="11">
                  <c:v>2.1956087824351433</c:v>
                </c:pt>
                <c:pt idx="12">
                  <c:v>2.3023023023023059</c:v>
                </c:pt>
                <c:pt idx="13">
                  <c:v>2.1847070506454846</c:v>
                </c:pt>
                <c:pt idx="14">
                  <c:v>2.5742574257425765</c:v>
                </c:pt>
                <c:pt idx="15">
                  <c:v>2.5615763546797954</c:v>
                </c:pt>
                <c:pt idx="16">
                  <c:v>2.3622047244094446</c:v>
                </c:pt>
                <c:pt idx="17">
                  <c:v>2.4582104228122015</c:v>
                </c:pt>
                <c:pt idx="18">
                  <c:v>2.5615763546797954</c:v>
                </c:pt>
                <c:pt idx="19">
                  <c:v>2.2571148184494572</c:v>
                </c:pt>
                <c:pt idx="20">
                  <c:v>2.6470588235294246</c:v>
                </c:pt>
                <c:pt idx="21">
                  <c:v>2.6392961876832821</c:v>
                </c:pt>
                <c:pt idx="22">
                  <c:v>2.9325513196480912</c:v>
                </c:pt>
                <c:pt idx="23">
                  <c:v>2.6367187499999778</c:v>
                </c:pt>
                <c:pt idx="24">
                  <c:v>3.9138943248532287</c:v>
                </c:pt>
                <c:pt idx="25">
                  <c:v>3.6929057337220517</c:v>
                </c:pt>
                <c:pt idx="26">
                  <c:v>3.8610038610038533</c:v>
                </c:pt>
                <c:pt idx="27">
                  <c:v>3.5542747358309423</c:v>
                </c:pt>
                <c:pt idx="28">
                  <c:v>4.2307692307692379</c:v>
                </c:pt>
                <c:pt idx="29">
                  <c:v>4.4145873320537321</c:v>
                </c:pt>
                <c:pt idx="30">
                  <c:v>4.3227665706051965</c:v>
                </c:pt>
                <c:pt idx="31">
                  <c:v>4.7024952015354948</c:v>
                </c:pt>
                <c:pt idx="32">
                  <c:v>4.6800382043934885</c:v>
                </c:pt>
                <c:pt idx="33">
                  <c:v>4.3809523809523743</c:v>
                </c:pt>
                <c:pt idx="34">
                  <c:v>3.6087369420702675</c:v>
                </c:pt>
                <c:pt idx="35">
                  <c:v>3.4253092293054399</c:v>
                </c:pt>
                <c:pt idx="36">
                  <c:v>2.1657250470809686</c:v>
                </c:pt>
                <c:pt idx="37">
                  <c:v>1.7806935332708385</c:v>
                </c:pt>
                <c:pt idx="38">
                  <c:v>0.92936802973977439</c:v>
                </c:pt>
                <c:pt idx="39">
                  <c:v>0.74211502782930427</c:v>
                </c:pt>
                <c:pt idx="40">
                  <c:v>0</c:v>
                </c:pt>
                <c:pt idx="41">
                  <c:v>-9.1911764705876475E-2</c:v>
                </c:pt>
                <c:pt idx="42">
                  <c:v>-0.55248618784530246</c:v>
                </c:pt>
                <c:pt idx="43">
                  <c:v>-0.73327222731438546</c:v>
                </c:pt>
                <c:pt idx="44">
                  <c:v>-1.0036496350364965</c:v>
                </c:pt>
                <c:pt idx="45">
                  <c:v>-1.5510948905109401</c:v>
                </c:pt>
                <c:pt idx="46">
                  <c:v>-1.0082493125572856</c:v>
                </c:pt>
                <c:pt idx="47">
                  <c:v>-0.55197792088317321</c:v>
                </c:pt>
                <c:pt idx="48">
                  <c:v>-0.18433179723502668</c:v>
                </c:pt>
                <c:pt idx="49">
                  <c:v>9.2081031307555961E-2</c:v>
                </c:pt>
                <c:pt idx="50">
                  <c:v>0.55248618784531356</c:v>
                </c:pt>
                <c:pt idx="51">
                  <c:v>0.82872928176795924</c:v>
                </c:pt>
                <c:pt idx="52">
                  <c:v>0.92250922509224953</c:v>
                </c:pt>
                <c:pt idx="53">
                  <c:v>0.91996320147194055</c:v>
                </c:pt>
                <c:pt idx="54">
                  <c:v>1.0185185185185075</c:v>
                </c:pt>
                <c:pt idx="55">
                  <c:v>1.2003693444136543</c:v>
                </c:pt>
                <c:pt idx="56">
                  <c:v>1.3824884792626779</c:v>
                </c:pt>
                <c:pt idx="57">
                  <c:v>2.409638554216853</c:v>
                </c:pt>
                <c:pt idx="58">
                  <c:v>2.5000000000000133</c:v>
                </c:pt>
                <c:pt idx="59">
                  <c:v>2.9602220166512483</c:v>
                </c:pt>
                <c:pt idx="60">
                  <c:v>3.037052034824872</c:v>
                </c:pt>
                <c:pt idx="61">
                  <c:v>3.3299697275479323</c:v>
                </c:pt>
                <c:pt idx="62">
                  <c:v>3.3008929467241765</c:v>
                </c:pt>
                <c:pt idx="63">
                  <c:v>3.1600000000000072</c:v>
                </c:pt>
                <c:pt idx="64">
                  <c:v>3.3443476519475102</c:v>
                </c:pt>
                <c:pt idx="65">
                  <c:v>3.5410623186956203</c:v>
                </c:pt>
                <c:pt idx="66">
                  <c:v>3.9581025279484372</c:v>
                </c:pt>
                <c:pt idx="67">
                  <c:v>3.8380599258442727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'KHI-muutos, verot'!$A$5</c:f>
              <c:strCache>
                <c:ptCount val="1"/>
                <c:pt idx="0">
                  <c:v>Kuluttajahintaindeksi, muutos.e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'KHI-muutos, verot'!$AX$2:$EC$2</c:f>
              <c:strCache>
                <c:ptCount val="77"/>
                <c:pt idx="4">
                  <c:v> 06</c:v>
                </c:pt>
                <c:pt idx="16">
                  <c:v> 07</c:v>
                </c:pt>
                <c:pt idx="28">
                  <c:v> 08</c:v>
                </c:pt>
                <c:pt idx="40">
                  <c:v> 09</c:v>
                </c:pt>
                <c:pt idx="52">
                  <c:v> 10</c:v>
                </c:pt>
                <c:pt idx="64">
                  <c:v> 11e</c:v>
                </c:pt>
                <c:pt idx="76">
                  <c:v> 12e</c:v>
                </c:pt>
              </c:strCache>
            </c:strRef>
          </c:cat>
          <c:val>
            <c:numRef>
              <c:f>'KHI-muutos, verot'!$AX$5:$EC$5</c:f>
              <c:numCache>
                <c:formatCode>General</c:formatCode>
                <c:ptCount val="84"/>
                <c:pt idx="60">
                  <c:v>3.3140733237699909</c:v>
                </c:pt>
                <c:pt idx="61">
                  <c:v>3.3140733237699909</c:v>
                </c:pt>
                <c:pt idx="62">
                  <c:v>3.3140733237699909</c:v>
                </c:pt>
                <c:pt idx="63">
                  <c:v>3.3140733237699909</c:v>
                </c:pt>
                <c:pt idx="64">
                  <c:v>3.3140733237699909</c:v>
                </c:pt>
                <c:pt idx="65">
                  <c:v>3.3140733237699909</c:v>
                </c:pt>
                <c:pt idx="66">
                  <c:v>3.3140733237699909</c:v>
                </c:pt>
                <c:pt idx="67">
                  <c:v>3.3140733237699909</c:v>
                </c:pt>
                <c:pt idx="68">
                  <c:v>3.3140733237699909</c:v>
                </c:pt>
                <c:pt idx="69">
                  <c:v>3.3140733237699909</c:v>
                </c:pt>
                <c:pt idx="70">
                  <c:v>3.3140733237699909</c:v>
                </c:pt>
                <c:pt idx="71">
                  <c:v>3.3140733237699909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'KHI-muutos, verot'!$A$6</c:f>
              <c:strCache>
                <c:ptCount val="1"/>
                <c:pt idx="0">
                  <c:v>Kuluttajahintaindeksi, muutos.e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'KHI-muutos, verot'!$AX$2:$EC$2</c:f>
              <c:strCache>
                <c:ptCount val="77"/>
                <c:pt idx="4">
                  <c:v> 06</c:v>
                </c:pt>
                <c:pt idx="16">
                  <c:v> 07</c:v>
                </c:pt>
                <c:pt idx="28">
                  <c:v> 08</c:v>
                </c:pt>
                <c:pt idx="40">
                  <c:v> 09</c:v>
                </c:pt>
                <c:pt idx="52">
                  <c:v> 10</c:v>
                </c:pt>
                <c:pt idx="64">
                  <c:v> 11e</c:v>
                </c:pt>
                <c:pt idx="76">
                  <c:v> 12e</c:v>
                </c:pt>
              </c:strCache>
            </c:strRef>
          </c:cat>
          <c:val>
            <c:numRef>
              <c:f>'KHI-muutos, verot'!$AX$6:$EC$6</c:f>
              <c:numCache>
                <c:formatCode>General</c:formatCode>
                <c:ptCount val="84"/>
                <c:pt idx="72">
                  <c:v>1.5167509230580225</c:v>
                </c:pt>
                <c:pt idx="73">
                  <c:v>1.5167509230580225</c:v>
                </c:pt>
                <c:pt idx="74">
                  <c:v>1.5167509230580225</c:v>
                </c:pt>
                <c:pt idx="75">
                  <c:v>1.5167509230580225</c:v>
                </c:pt>
                <c:pt idx="76">
                  <c:v>1.5167509230580225</c:v>
                </c:pt>
                <c:pt idx="77">
                  <c:v>1.5167509230580225</c:v>
                </c:pt>
                <c:pt idx="78">
                  <c:v>1.5167509230580225</c:v>
                </c:pt>
                <c:pt idx="79">
                  <c:v>1.5167509230580225</c:v>
                </c:pt>
                <c:pt idx="80">
                  <c:v>1.5167509230580225</c:v>
                </c:pt>
                <c:pt idx="81">
                  <c:v>1.5167509230580225</c:v>
                </c:pt>
                <c:pt idx="82">
                  <c:v>1.5167509230580225</c:v>
                </c:pt>
                <c:pt idx="83">
                  <c:v>1.5167509230580225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006400"/>
        <c:axId val="124007936"/>
      </c:lineChart>
      <c:catAx>
        <c:axId val="124006400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4007936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4007936"/>
        <c:scaling>
          <c:orientation val="minMax"/>
          <c:max val="5"/>
          <c:min val="-2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4006400"/>
        <c:crosses val="autoZero"/>
        <c:crossBetween val="between"/>
        <c:majorUnit val="1"/>
      </c:valAx>
      <c:spPr>
        <a:ln>
          <a:solidFill>
            <a:schemeClr val="tx1"/>
          </a:solidFill>
        </a:ln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2.1587301587301586E-2"/>
          <c:y val="0.82598611111111098"/>
          <c:w val="0.64579365079365081"/>
          <c:h val="0.10901984126984127"/>
        </c:manualLayout>
      </c:layout>
      <c:overlay val="1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4903888888888889"/>
          <c:w val="0.83722512402065707"/>
          <c:h val="0.71540475602213349"/>
        </c:manualLayout>
      </c:layout>
      <c:lineChart>
        <c:grouping val="standard"/>
        <c:varyColors val="0"/>
        <c:ser>
          <c:idx val="0"/>
          <c:order val="0"/>
          <c:tx>
            <c:strRef>
              <c:f>'Vienti + Vienti ja tuonti'!$A$6</c:f>
              <c:strCache>
                <c:ptCount val="1"/>
                <c:pt idx="0">
                  <c:v>Vienti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'Vienti + Vienti ja tuonti'!$B$2:$AO$2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11e</c:v>
                </c:pt>
                <c:pt idx="37">
                  <c:v> 12e</c:v>
                </c:pt>
              </c:strCache>
            </c:strRef>
          </c:cat>
          <c:val>
            <c:numRef>
              <c:f>'Vienti + Vienti ja tuonti'!$B$6:$AO$6</c:f>
              <c:numCache>
                <c:formatCode>0.0</c:formatCode>
                <c:ptCount val="40"/>
                <c:pt idx="0">
                  <c:v>42.7412836877456</c:v>
                </c:pt>
                <c:pt idx="1">
                  <c:v>43.891506165996951</c:v>
                </c:pt>
                <c:pt idx="2">
                  <c:v>42.782835739282589</c:v>
                </c:pt>
                <c:pt idx="3">
                  <c:v>42.891592380849161</c:v>
                </c:pt>
                <c:pt idx="4">
                  <c:v>38.49990639458693</c:v>
                </c:pt>
                <c:pt idx="5">
                  <c:v>39.703198158876276</c:v>
                </c:pt>
                <c:pt idx="6">
                  <c:v>40.110869394280918</c:v>
                </c:pt>
                <c:pt idx="7">
                  <c:v>41.067703638845252</c:v>
                </c:pt>
                <c:pt idx="8">
                  <c:v>36.466344298978882</c:v>
                </c:pt>
                <c:pt idx="9">
                  <c:v>36.787597931281681</c:v>
                </c:pt>
                <c:pt idx="10">
                  <c:v>36.18087907636216</c:v>
                </c:pt>
                <c:pt idx="11">
                  <c:v>37.625325847202724</c:v>
                </c:pt>
                <c:pt idx="12">
                  <c:v>33.637483068587613</c:v>
                </c:pt>
                <c:pt idx="13">
                  <c:v>35.910520924787825</c:v>
                </c:pt>
                <c:pt idx="14">
                  <c:v>32.811974032219283</c:v>
                </c:pt>
                <c:pt idx="15">
                  <c:v>34.692675571889652</c:v>
                </c:pt>
                <c:pt idx="16">
                  <c:v>31.090446179841987</c:v>
                </c:pt>
                <c:pt idx="17">
                  <c:v>31.716384383844737</c:v>
                </c:pt>
                <c:pt idx="18">
                  <c:v>28.94208272634971</c:v>
                </c:pt>
                <c:pt idx="19">
                  <c:v>30.418176688873938</c:v>
                </c:pt>
                <c:pt idx="20">
                  <c:v>28.960791079862833</c:v>
                </c:pt>
                <c:pt idx="21">
                  <c:v>29.409907306317301</c:v>
                </c:pt>
                <c:pt idx="22">
                  <c:v>25.875430232806721</c:v>
                </c:pt>
                <c:pt idx="23">
                  <c:v>29.789215364052673</c:v>
                </c:pt>
                <c:pt idx="24">
                  <c:v>34.900452592118498</c:v>
                </c:pt>
                <c:pt idx="25">
                  <c:v>30.745869211077498</c:v>
                </c:pt>
                <c:pt idx="26">
                  <c:v>34.178931510024334</c:v>
                </c:pt>
                <c:pt idx="27">
                  <c:v>37.123172168449258</c:v>
                </c:pt>
                <c:pt idx="28">
                  <c:v>37.63672276391204</c:v>
                </c:pt>
                <c:pt idx="29">
                  <c:v>38.898050139275767</c:v>
                </c:pt>
                <c:pt idx="30">
                  <c:v>39.205437932789096</c:v>
                </c:pt>
                <c:pt idx="31">
                  <c:v>40.605143721633887</c:v>
                </c:pt>
                <c:pt idx="32">
                  <c:v>38.645126627617884</c:v>
                </c:pt>
                <c:pt idx="33">
                  <c:v>37.843946337114062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'Vienti + Vienti ja tuonti'!$A$7</c:f>
              <c:strCache>
                <c:ptCount val="1"/>
                <c:pt idx="0">
                  <c:v>Vienti.e</c:v>
                </c:pt>
              </c:strCache>
            </c:strRef>
          </c:tx>
          <c:spPr>
            <a:ln w="34925"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'Vienti + Vienti ja tuonti'!$B$2:$AO$2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11e</c:v>
                </c:pt>
                <c:pt idx="37">
                  <c:v> 12e</c:v>
                </c:pt>
              </c:strCache>
            </c:strRef>
          </c:cat>
          <c:val>
            <c:numRef>
              <c:f>'Vienti + Vienti ja tuonti'!$B$7:$AO$7</c:f>
              <c:numCache>
                <c:formatCode>General</c:formatCode>
                <c:ptCount val="40"/>
                <c:pt idx="32" formatCode="0.0">
                  <c:v>41.177025787345116</c:v>
                </c:pt>
                <c:pt idx="33" formatCode="0.0">
                  <c:v>41.177025787345116</c:v>
                </c:pt>
                <c:pt idx="34" formatCode="0.0">
                  <c:v>41.177025787345116</c:v>
                </c:pt>
                <c:pt idx="35" formatCode="0.0">
                  <c:v>41.177025787345116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'Vienti + Vienti ja tuonti'!$A$8</c:f>
              <c:strCache>
                <c:ptCount val="1"/>
                <c:pt idx="0">
                  <c:v>Vienti.e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'Vienti + Vienti ja tuonti'!$B$2:$AO$2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11e</c:v>
                </c:pt>
                <c:pt idx="37">
                  <c:v> 12e</c:v>
                </c:pt>
              </c:strCache>
            </c:strRef>
          </c:cat>
          <c:val>
            <c:numRef>
              <c:f>'Vienti + Vienti ja tuonti'!$B$8:$AO$8</c:f>
              <c:numCache>
                <c:formatCode>General</c:formatCode>
                <c:ptCount val="40"/>
                <c:pt idx="36" formatCode="0.0">
                  <c:v>44.496938717432307</c:v>
                </c:pt>
                <c:pt idx="37" formatCode="0.0">
                  <c:v>44.496938717432307</c:v>
                </c:pt>
                <c:pt idx="38" formatCode="0.0">
                  <c:v>44.496938717432307</c:v>
                </c:pt>
                <c:pt idx="39" formatCode="0.0">
                  <c:v>44.496938717432307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050432"/>
        <c:axId val="124060416"/>
      </c:lineChart>
      <c:catAx>
        <c:axId val="124050432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4060416"/>
        <c:crosses val="autoZero"/>
        <c:auto val="0"/>
        <c:lblAlgn val="ctr"/>
        <c:lblOffset val="100"/>
        <c:tickLblSkip val="1"/>
        <c:tickMarkSkip val="4"/>
        <c:noMultiLvlLbl val="1"/>
      </c:catAx>
      <c:valAx>
        <c:axId val="124060416"/>
        <c:scaling>
          <c:orientation val="minMax"/>
          <c:max val="50"/>
          <c:min val="2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4050432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1349206349207"/>
          <c:y val="0.14903888888888889"/>
          <c:w val="0.77827817460317461"/>
          <c:h val="0.7022428571428571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Kuukausi!$A$5</c:f>
              <c:strCache>
                <c:ptCount val="1"/>
                <c:pt idx="0">
                  <c:v>Yli/alijäämä (oik.)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  <c:invertIfNegative val="0"/>
          <c:cat>
            <c:strRef>
              <c:f>Kuukausi!$N$2:$EC$2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Kuukausi!$N$5:$EC$5</c:f>
              <c:numCache>
                <c:formatCode>0</c:formatCode>
                <c:ptCount val="120"/>
                <c:pt idx="0">
                  <c:v>1.8750568084071788</c:v>
                </c:pt>
                <c:pt idx="1">
                  <c:v>1.9771255369817438</c:v>
                </c:pt>
                <c:pt idx="2">
                  <c:v>2.0791942655563083</c:v>
                </c:pt>
                <c:pt idx="3">
                  <c:v>2.181262994130873</c:v>
                </c:pt>
                <c:pt idx="4">
                  <c:v>2.3008532462511151</c:v>
                </c:pt>
                <c:pt idx="5">
                  <c:v>2.4204434983713567</c:v>
                </c:pt>
                <c:pt idx="6">
                  <c:v>2.5400337504915989</c:v>
                </c:pt>
                <c:pt idx="7">
                  <c:v>2.6071292873513436</c:v>
                </c:pt>
                <c:pt idx="8">
                  <c:v>2.6742248242110889</c:v>
                </c:pt>
                <c:pt idx="9">
                  <c:v>2.7413203610708341</c:v>
                </c:pt>
                <c:pt idx="10">
                  <c:v>2.7519949712634189</c:v>
                </c:pt>
                <c:pt idx="11">
                  <c:v>2.7626695814560036</c:v>
                </c:pt>
                <c:pt idx="12">
                  <c:v>2.7733441916485888</c:v>
                </c:pt>
                <c:pt idx="13">
                  <c:v>2.6642813399578262</c:v>
                </c:pt>
                <c:pt idx="14">
                  <c:v>2.5552184882670641</c:v>
                </c:pt>
                <c:pt idx="15">
                  <c:v>2.4461556365763015</c:v>
                </c:pt>
                <c:pt idx="16">
                  <c:v>2.1786463815523569</c:v>
                </c:pt>
                <c:pt idx="17">
                  <c:v>1.9111371265284118</c:v>
                </c:pt>
                <c:pt idx="18">
                  <c:v>1.643627871504467</c:v>
                </c:pt>
                <c:pt idx="19">
                  <c:v>1.5276104823547494</c:v>
                </c:pt>
                <c:pt idx="20">
                  <c:v>1.411593093205032</c:v>
                </c:pt>
                <c:pt idx="21">
                  <c:v>1.2955757040553144</c:v>
                </c:pt>
                <c:pt idx="22">
                  <c:v>1.5753751534779254</c:v>
                </c:pt>
                <c:pt idx="23">
                  <c:v>1.8551746029005365</c:v>
                </c:pt>
                <c:pt idx="24">
                  <c:v>2.1349740523231473</c:v>
                </c:pt>
                <c:pt idx="25">
                  <c:v>2.3713555930090289</c:v>
                </c:pt>
                <c:pt idx="26">
                  <c:v>2.6077371336949104</c:v>
                </c:pt>
                <c:pt idx="27">
                  <c:v>2.8441186743807925</c:v>
                </c:pt>
                <c:pt idx="28">
                  <c:v>2.9605308007292339</c:v>
                </c:pt>
                <c:pt idx="29">
                  <c:v>3.0769429270776758</c:v>
                </c:pt>
                <c:pt idx="30">
                  <c:v>3.1933550534261177</c:v>
                </c:pt>
                <c:pt idx="31">
                  <c:v>3.2376997703933159</c:v>
                </c:pt>
                <c:pt idx="32">
                  <c:v>3.2820444873605137</c:v>
                </c:pt>
                <c:pt idx="33">
                  <c:v>3.3263892043277119</c:v>
                </c:pt>
                <c:pt idx="34">
                  <c:v>3.1012971412089256</c:v>
                </c:pt>
                <c:pt idx="35">
                  <c:v>2.8762050780901389</c:v>
                </c:pt>
                <c:pt idx="36">
                  <c:v>2.6511130149713522</c:v>
                </c:pt>
                <c:pt idx="37">
                  <c:v>2.4825160299338851</c:v>
                </c:pt>
                <c:pt idx="38">
                  <c:v>2.313919044896418</c:v>
                </c:pt>
                <c:pt idx="39">
                  <c:v>2.1453220598589509</c:v>
                </c:pt>
                <c:pt idx="40">
                  <c:v>2.1922765436733895</c:v>
                </c:pt>
                <c:pt idx="41">
                  <c:v>2.2392310274878282</c:v>
                </c:pt>
                <c:pt idx="42">
                  <c:v>2.2861855113022669</c:v>
                </c:pt>
                <c:pt idx="43">
                  <c:v>2.3912050816728123</c:v>
                </c:pt>
                <c:pt idx="44">
                  <c:v>2.4962246520433578</c:v>
                </c:pt>
                <c:pt idx="45">
                  <c:v>2.6012442224139032</c:v>
                </c:pt>
                <c:pt idx="46">
                  <c:v>2.7586047337997144</c:v>
                </c:pt>
                <c:pt idx="47">
                  <c:v>2.9159652451855256</c:v>
                </c:pt>
                <c:pt idx="48">
                  <c:v>3.0733257565713363</c:v>
                </c:pt>
                <c:pt idx="49">
                  <c:v>3.2118530672553915</c:v>
                </c:pt>
                <c:pt idx="50">
                  <c:v>3.3503803779394463</c:v>
                </c:pt>
                <c:pt idx="51">
                  <c:v>3.4889076886235015</c:v>
                </c:pt>
                <c:pt idx="52">
                  <c:v>3.6134089338293864</c:v>
                </c:pt>
                <c:pt idx="53">
                  <c:v>3.7379101790352727</c:v>
                </c:pt>
                <c:pt idx="54">
                  <c:v>3.8624114242411576</c:v>
                </c:pt>
                <c:pt idx="55">
                  <c:v>3.9491457551188511</c:v>
                </c:pt>
                <c:pt idx="56">
                  <c:v>4.0358800859965447</c:v>
                </c:pt>
                <c:pt idx="57">
                  <c:v>4.1226144168742387</c:v>
                </c:pt>
                <c:pt idx="58">
                  <c:v>4.0821651794406693</c:v>
                </c:pt>
                <c:pt idx="59">
                  <c:v>4.0417159420071016</c:v>
                </c:pt>
                <c:pt idx="60">
                  <c:v>4.0012667045735331</c:v>
                </c:pt>
                <c:pt idx="61">
                  <c:v>3.8107231246975592</c:v>
                </c:pt>
                <c:pt idx="62">
                  <c:v>3.6201795448215859</c:v>
                </c:pt>
                <c:pt idx="63">
                  <c:v>3.4296359649456121</c:v>
                </c:pt>
                <c:pt idx="64">
                  <c:v>3.0689725382297923</c:v>
                </c:pt>
                <c:pt idx="65">
                  <c:v>2.708309111513973</c:v>
                </c:pt>
                <c:pt idx="66">
                  <c:v>2.3476456847981533</c:v>
                </c:pt>
                <c:pt idx="67">
                  <c:v>1.6131237757560219</c:v>
                </c:pt>
                <c:pt idx="68">
                  <c:v>0.87860186671389062</c:v>
                </c:pt>
                <c:pt idx="69">
                  <c:v>0.1440799576717593</c:v>
                </c:pt>
                <c:pt idx="70">
                  <c:v>-0.85516459268226674</c:v>
                </c:pt>
                <c:pt idx="71">
                  <c:v>-1.8544091430362928</c:v>
                </c:pt>
                <c:pt idx="72">
                  <c:v>-2.8536536933903185</c:v>
                </c:pt>
                <c:pt idx="73">
                  <c:v>-3.8837694741519462</c:v>
                </c:pt>
                <c:pt idx="74">
                  <c:v>-4.9138852549135734</c:v>
                </c:pt>
                <c:pt idx="75">
                  <c:v>-5.9440010356752015</c:v>
                </c:pt>
                <c:pt idx="76">
                  <c:v>-6.9687336347270969</c:v>
                </c:pt>
                <c:pt idx="77">
                  <c:v>-7.9934662337789915</c:v>
                </c:pt>
                <c:pt idx="78">
                  <c:v>-9.0181988328308869</c:v>
                </c:pt>
                <c:pt idx="79">
                  <c:v>-9.5744050509900607</c:v>
                </c:pt>
                <c:pt idx="80">
                  <c:v>-10.130611269149236</c:v>
                </c:pt>
                <c:pt idx="81">
                  <c:v>-10.686817487308412</c:v>
                </c:pt>
                <c:pt idx="82">
                  <c:v>-10.630394789517215</c:v>
                </c:pt>
                <c:pt idx="83">
                  <c:v>-10.57397209172602</c:v>
                </c:pt>
                <c:pt idx="84">
                  <c:v>-10.517549393934823</c:v>
                </c:pt>
                <c:pt idx="85">
                  <c:v>-10.24039607704645</c:v>
                </c:pt>
                <c:pt idx="86">
                  <c:v>-9.9632427601580726</c:v>
                </c:pt>
                <c:pt idx="87">
                  <c:v>-9.6860894432696991</c:v>
                </c:pt>
                <c:pt idx="88">
                  <c:v>-9.3681743467267253</c:v>
                </c:pt>
                <c:pt idx="89">
                  <c:v>-9.0502592501837498</c:v>
                </c:pt>
                <c:pt idx="90">
                  <c:v>-8.732344153640776</c:v>
                </c:pt>
                <c:pt idx="91">
                  <c:v>-8.3867990599353757</c:v>
                </c:pt>
                <c:pt idx="92">
                  <c:v>-8.0412539662299753</c:v>
                </c:pt>
                <c:pt idx="93">
                  <c:v>-7.6957088725245759</c:v>
                </c:pt>
                <c:pt idx="94">
                  <c:v>-7.328815318886039</c:v>
                </c:pt>
                <c:pt idx="95">
                  <c:v>-6.9619217652475021</c:v>
                </c:pt>
                <c:pt idx="96">
                  <c:v>-6.5950282116089651</c:v>
                </c:pt>
                <c:pt idx="97">
                  <c:v>-6.2623432233845646</c:v>
                </c:pt>
                <c:pt idx="98">
                  <c:v>-5.9296582351601641</c:v>
                </c:pt>
                <c:pt idx="99">
                  <c:v>-5.5969732469357636</c:v>
                </c:pt>
                <c:pt idx="100">
                  <c:v>-5.2494665003152789</c:v>
                </c:pt>
                <c:pt idx="101">
                  <c:v>-4.9019597536947934</c:v>
                </c:pt>
                <c:pt idx="102">
                  <c:v>-4.5544530070743079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24118144"/>
        <c:axId val="124112256"/>
      </c:barChart>
      <c:lineChart>
        <c:grouping val="standard"/>
        <c:varyColors val="0"/>
        <c:ser>
          <c:idx val="1"/>
          <c:order val="1"/>
          <c:tx>
            <c:strRef>
              <c:f>Kuukausi!$A$4</c:f>
              <c:strCache>
                <c:ptCount val="1"/>
                <c:pt idx="0">
                  <c:v>Tulot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Kuukausi!$N$2:$EC$2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Kuukausi!$N$4:$EC$4</c:f>
              <c:numCache>
                <c:formatCode>0</c:formatCode>
                <c:ptCount val="120"/>
                <c:pt idx="0">
                  <c:v>36.246440874527529</c:v>
                </c:pt>
                <c:pt idx="1">
                  <c:v>36.348499061287121</c:v>
                </c:pt>
                <c:pt idx="2">
                  <c:v>36.450557248046714</c:v>
                </c:pt>
                <c:pt idx="3">
                  <c:v>36.552615434806306</c:v>
                </c:pt>
                <c:pt idx="4">
                  <c:v>36.667869942128064</c:v>
                </c:pt>
                <c:pt idx="5">
                  <c:v>36.783124449449829</c:v>
                </c:pt>
                <c:pt idx="6">
                  <c:v>36.898378956771587</c:v>
                </c:pt>
                <c:pt idx="7">
                  <c:v>37.052804867630947</c:v>
                </c:pt>
                <c:pt idx="8">
                  <c:v>37.207230778490299</c:v>
                </c:pt>
                <c:pt idx="9">
                  <c:v>37.361656689349658</c:v>
                </c:pt>
                <c:pt idx="10">
                  <c:v>37.508252291749294</c:v>
                </c:pt>
                <c:pt idx="11">
                  <c:v>37.654847894148922</c:v>
                </c:pt>
                <c:pt idx="12">
                  <c:v>37.801443496548558</c:v>
                </c:pt>
                <c:pt idx="13">
                  <c:v>37.92969384134576</c:v>
                </c:pt>
                <c:pt idx="14">
                  <c:v>38.057944186142954</c:v>
                </c:pt>
                <c:pt idx="15">
                  <c:v>38.186194530940156</c:v>
                </c:pt>
                <c:pt idx="16">
                  <c:v>38.280530471991064</c:v>
                </c:pt>
                <c:pt idx="17">
                  <c:v>38.374866413041978</c:v>
                </c:pt>
                <c:pt idx="18">
                  <c:v>38.469202354092886</c:v>
                </c:pt>
                <c:pt idx="19">
                  <c:v>38.61720218531876</c:v>
                </c:pt>
                <c:pt idx="20">
                  <c:v>38.765202016544634</c:v>
                </c:pt>
                <c:pt idx="21">
                  <c:v>38.913201847770509</c:v>
                </c:pt>
                <c:pt idx="22">
                  <c:v>39.292086454945327</c:v>
                </c:pt>
                <c:pt idx="23">
                  <c:v>39.670971062120138</c:v>
                </c:pt>
                <c:pt idx="24">
                  <c:v>40.049855669294956</c:v>
                </c:pt>
                <c:pt idx="25">
                  <c:v>40.358715896505757</c:v>
                </c:pt>
                <c:pt idx="26">
                  <c:v>40.667576123716557</c:v>
                </c:pt>
                <c:pt idx="27">
                  <c:v>40.976436350927365</c:v>
                </c:pt>
                <c:pt idx="28">
                  <c:v>41.154120301326593</c:v>
                </c:pt>
                <c:pt idx="29">
                  <c:v>41.331804251725821</c:v>
                </c:pt>
                <c:pt idx="30">
                  <c:v>41.509488202125048</c:v>
                </c:pt>
                <c:pt idx="31">
                  <c:v>41.665610924847108</c:v>
                </c:pt>
                <c:pt idx="32">
                  <c:v>41.821733647569168</c:v>
                </c:pt>
                <c:pt idx="33">
                  <c:v>41.977856370291228</c:v>
                </c:pt>
                <c:pt idx="34">
                  <c:v>41.943002693660397</c:v>
                </c:pt>
                <c:pt idx="35">
                  <c:v>41.908149017029572</c:v>
                </c:pt>
                <c:pt idx="36">
                  <c:v>41.873295340398741</c:v>
                </c:pt>
                <c:pt idx="37">
                  <c:v>41.854683537763449</c:v>
                </c:pt>
                <c:pt idx="38">
                  <c:v>41.836071735128151</c:v>
                </c:pt>
                <c:pt idx="39">
                  <c:v>41.817459932492859</c:v>
                </c:pt>
                <c:pt idx="40">
                  <c:v>42.00408901972353</c:v>
                </c:pt>
                <c:pt idx="41">
                  <c:v>42.190718106954193</c:v>
                </c:pt>
                <c:pt idx="42">
                  <c:v>42.377347194184864</c:v>
                </c:pt>
                <c:pt idx="43">
                  <c:v>42.58993013888432</c:v>
                </c:pt>
                <c:pt idx="44">
                  <c:v>42.802513083583776</c:v>
                </c:pt>
                <c:pt idx="45">
                  <c:v>43.015096028283224</c:v>
                </c:pt>
                <c:pt idx="46">
                  <c:v>43.253109825478333</c:v>
                </c:pt>
                <c:pt idx="47">
                  <c:v>43.491123622673427</c:v>
                </c:pt>
                <c:pt idx="48">
                  <c:v>43.729137419868536</c:v>
                </c:pt>
                <c:pt idx="49">
                  <c:v>43.946598576800859</c:v>
                </c:pt>
                <c:pt idx="50">
                  <c:v>44.164059733733183</c:v>
                </c:pt>
                <c:pt idx="51">
                  <c:v>44.381520890665506</c:v>
                </c:pt>
                <c:pt idx="52">
                  <c:v>44.588711864426628</c:v>
                </c:pt>
                <c:pt idx="53">
                  <c:v>44.795902838187743</c:v>
                </c:pt>
                <c:pt idx="54">
                  <c:v>45.003093811948865</c:v>
                </c:pt>
                <c:pt idx="55">
                  <c:v>45.251256301772372</c:v>
                </c:pt>
                <c:pt idx="56">
                  <c:v>45.499418791595886</c:v>
                </c:pt>
                <c:pt idx="57">
                  <c:v>45.7475812814194</c:v>
                </c:pt>
                <c:pt idx="58">
                  <c:v>45.932252641288329</c:v>
                </c:pt>
                <c:pt idx="59">
                  <c:v>46.116924001157258</c:v>
                </c:pt>
                <c:pt idx="60">
                  <c:v>46.301595361026187</c:v>
                </c:pt>
                <c:pt idx="61">
                  <c:v>46.359073217015457</c:v>
                </c:pt>
                <c:pt idx="62">
                  <c:v>46.416551073004719</c:v>
                </c:pt>
                <c:pt idx="63">
                  <c:v>46.474028928993988</c:v>
                </c:pt>
                <c:pt idx="64">
                  <c:v>46.275072972027488</c:v>
                </c:pt>
                <c:pt idx="65">
                  <c:v>46.076117015060987</c:v>
                </c:pt>
                <c:pt idx="66">
                  <c:v>45.877161058094487</c:v>
                </c:pt>
                <c:pt idx="67">
                  <c:v>45.376964859418585</c:v>
                </c:pt>
                <c:pt idx="68">
                  <c:v>44.876768660742684</c:v>
                </c:pt>
                <c:pt idx="69">
                  <c:v>44.376572462066783</c:v>
                </c:pt>
                <c:pt idx="70">
                  <c:v>43.692629990574225</c:v>
                </c:pt>
                <c:pt idx="71">
                  <c:v>43.008687519081668</c:v>
                </c:pt>
                <c:pt idx="72">
                  <c:v>42.324745047589111</c:v>
                </c:pt>
                <c:pt idx="73">
                  <c:v>41.695360498448068</c:v>
                </c:pt>
                <c:pt idx="74">
                  <c:v>41.065975949307024</c:v>
                </c:pt>
                <c:pt idx="75">
                  <c:v>40.43659140016598</c:v>
                </c:pt>
                <c:pt idx="76">
                  <c:v>39.977800277316661</c:v>
                </c:pt>
                <c:pt idx="77">
                  <c:v>39.519009154467341</c:v>
                </c:pt>
                <c:pt idx="78">
                  <c:v>39.060218031618021</c:v>
                </c:pt>
                <c:pt idx="79">
                  <c:v>38.82422275396064</c:v>
                </c:pt>
                <c:pt idx="80">
                  <c:v>38.588227476303267</c:v>
                </c:pt>
                <c:pt idx="81">
                  <c:v>38.352232198645893</c:v>
                </c:pt>
                <c:pt idx="82">
                  <c:v>38.434894656112114</c:v>
                </c:pt>
                <c:pt idx="83">
                  <c:v>38.517557113578334</c:v>
                </c:pt>
                <c:pt idx="84">
                  <c:v>38.600219571044562</c:v>
                </c:pt>
                <c:pt idx="85">
                  <c:v>38.843795355987524</c:v>
                </c:pt>
                <c:pt idx="86">
                  <c:v>39.087371140930493</c:v>
                </c:pt>
                <c:pt idx="87">
                  <c:v>39.330946925873455</c:v>
                </c:pt>
                <c:pt idx="88">
                  <c:v>39.604576843752916</c:v>
                </c:pt>
                <c:pt idx="89">
                  <c:v>39.878206761632377</c:v>
                </c:pt>
                <c:pt idx="90">
                  <c:v>40.151836679511831</c:v>
                </c:pt>
                <c:pt idx="91">
                  <c:v>40.468267070714148</c:v>
                </c:pt>
                <c:pt idx="92">
                  <c:v>40.784697461916458</c:v>
                </c:pt>
                <c:pt idx="93">
                  <c:v>41.101127853118768</c:v>
                </c:pt>
                <c:pt idx="94">
                  <c:v>41.441189617448011</c:v>
                </c:pt>
                <c:pt idx="95">
                  <c:v>41.781251381777253</c:v>
                </c:pt>
                <c:pt idx="96">
                  <c:v>42.121313146106495</c:v>
                </c:pt>
                <c:pt idx="97">
                  <c:v>42.453908977421818</c:v>
                </c:pt>
                <c:pt idx="98">
                  <c:v>42.786504808737142</c:v>
                </c:pt>
                <c:pt idx="99">
                  <c:v>43.119100640052459</c:v>
                </c:pt>
                <c:pt idx="100">
                  <c:v>43.449000976628497</c:v>
                </c:pt>
                <c:pt idx="101">
                  <c:v>43.778901313204535</c:v>
                </c:pt>
                <c:pt idx="102">
                  <c:v>44.108801649780567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Kuukausi!$A$3</c:f>
              <c:strCache>
                <c:ptCount val="1"/>
                <c:pt idx="0">
                  <c:v>Menot</c:v>
                </c:pt>
              </c:strCache>
            </c:strRef>
          </c:tx>
          <c:spPr>
            <a:ln>
              <a:solidFill>
                <a:srgbClr val="008797"/>
              </a:solidFill>
            </a:ln>
          </c:spPr>
          <c:marker>
            <c:symbol val="none"/>
          </c:marker>
          <c:cat>
            <c:strRef>
              <c:f>Kuukausi!$N$2:$EC$2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Kuukausi!$N$3:$EC$3</c:f>
              <c:numCache>
                <c:formatCode>0</c:formatCode>
                <c:ptCount val="120"/>
                <c:pt idx="0">
                  <c:v>34.371738248431924</c:v>
                </c:pt>
                <c:pt idx="1">
                  <c:v>34.371966644491508</c:v>
                </c:pt>
                <c:pt idx="2">
                  <c:v>34.372195040551091</c:v>
                </c:pt>
                <c:pt idx="3">
                  <c:v>34.372423436610667</c:v>
                </c:pt>
                <c:pt idx="4">
                  <c:v>34.36812441243967</c:v>
                </c:pt>
                <c:pt idx="5">
                  <c:v>34.363825388268666</c:v>
                </c:pt>
                <c:pt idx="6">
                  <c:v>34.359526364097668</c:v>
                </c:pt>
                <c:pt idx="7">
                  <c:v>34.44690458616919</c:v>
                </c:pt>
                <c:pt idx="8">
                  <c:v>34.534282808240711</c:v>
                </c:pt>
                <c:pt idx="9">
                  <c:v>34.621661030312232</c:v>
                </c:pt>
                <c:pt idx="10">
                  <c:v>34.757453876510169</c:v>
                </c:pt>
                <c:pt idx="11">
                  <c:v>34.893246722708106</c:v>
                </c:pt>
                <c:pt idx="12">
                  <c:v>35.02903956890605</c:v>
                </c:pt>
                <c:pt idx="13">
                  <c:v>35.26599850550167</c:v>
                </c:pt>
                <c:pt idx="14">
                  <c:v>35.502957442097298</c:v>
                </c:pt>
                <c:pt idx="15">
                  <c:v>35.739916378692925</c:v>
                </c:pt>
                <c:pt idx="16">
                  <c:v>36.101770838408214</c:v>
                </c:pt>
                <c:pt idx="17">
                  <c:v>36.463625298123496</c:v>
                </c:pt>
                <c:pt idx="18">
                  <c:v>36.825479757838785</c:v>
                </c:pt>
                <c:pt idx="19">
                  <c:v>37.089628613683097</c:v>
                </c:pt>
                <c:pt idx="20">
                  <c:v>37.353777469527408</c:v>
                </c:pt>
                <c:pt idx="21">
                  <c:v>37.61792632537172</c:v>
                </c:pt>
                <c:pt idx="22">
                  <c:v>37.717160171216449</c:v>
                </c:pt>
                <c:pt idx="23">
                  <c:v>37.816394017061192</c:v>
                </c:pt>
                <c:pt idx="24">
                  <c:v>37.915627862905922</c:v>
                </c:pt>
                <c:pt idx="25">
                  <c:v>37.988517638925366</c:v>
                </c:pt>
                <c:pt idx="26">
                  <c:v>38.06140741494481</c:v>
                </c:pt>
                <c:pt idx="27">
                  <c:v>38.134297190964254</c:v>
                </c:pt>
                <c:pt idx="28">
                  <c:v>38.19569759829524</c:v>
                </c:pt>
                <c:pt idx="29">
                  <c:v>38.25709800562624</c:v>
                </c:pt>
                <c:pt idx="30">
                  <c:v>38.318498412957226</c:v>
                </c:pt>
                <c:pt idx="31">
                  <c:v>38.430165631492841</c:v>
                </c:pt>
                <c:pt idx="32">
                  <c:v>38.541832850028449</c:v>
                </c:pt>
                <c:pt idx="33">
                  <c:v>38.653500068564057</c:v>
                </c:pt>
                <c:pt idx="34">
                  <c:v>38.843601690097231</c:v>
                </c:pt>
                <c:pt idx="35">
                  <c:v>39.033703311630404</c:v>
                </c:pt>
                <c:pt idx="36">
                  <c:v>39.223804933163578</c:v>
                </c:pt>
                <c:pt idx="37">
                  <c:v>39.373563322271494</c:v>
                </c:pt>
                <c:pt idx="38">
                  <c:v>39.523321711379403</c:v>
                </c:pt>
                <c:pt idx="39">
                  <c:v>39.673080100487319</c:v>
                </c:pt>
                <c:pt idx="40">
                  <c:v>39.812604185030288</c:v>
                </c:pt>
                <c:pt idx="41">
                  <c:v>39.952128269573258</c:v>
                </c:pt>
                <c:pt idx="42">
                  <c:v>40.091652354116235</c:v>
                </c:pt>
                <c:pt idx="43">
                  <c:v>40.199177957794809</c:v>
                </c:pt>
                <c:pt idx="44">
                  <c:v>40.306703561473384</c:v>
                </c:pt>
                <c:pt idx="45">
                  <c:v>40.414229165151959</c:v>
                </c:pt>
                <c:pt idx="46">
                  <c:v>40.494947611214606</c:v>
                </c:pt>
                <c:pt idx="47">
                  <c:v>40.575666057277267</c:v>
                </c:pt>
                <c:pt idx="48">
                  <c:v>40.656384503339922</c:v>
                </c:pt>
                <c:pt idx="49">
                  <c:v>40.735294761010834</c:v>
                </c:pt>
                <c:pt idx="50">
                  <c:v>40.814205018681761</c:v>
                </c:pt>
                <c:pt idx="51">
                  <c:v>40.893115276352674</c:v>
                </c:pt>
                <c:pt idx="52">
                  <c:v>40.975681226814103</c:v>
                </c:pt>
                <c:pt idx="53">
                  <c:v>41.058247177275526</c:v>
                </c:pt>
                <c:pt idx="54">
                  <c:v>41.140813127736948</c:v>
                </c:pt>
                <c:pt idx="55">
                  <c:v>41.302295155742577</c:v>
                </c:pt>
                <c:pt idx="56">
                  <c:v>41.463777183748206</c:v>
                </c:pt>
                <c:pt idx="57">
                  <c:v>41.625259211753836</c:v>
                </c:pt>
                <c:pt idx="58">
                  <c:v>41.850461874213607</c:v>
                </c:pt>
                <c:pt idx="59">
                  <c:v>42.075664536673393</c:v>
                </c:pt>
                <c:pt idx="60">
                  <c:v>42.300867199133165</c:v>
                </c:pt>
                <c:pt idx="61">
                  <c:v>42.549022027756152</c:v>
                </c:pt>
                <c:pt idx="62">
                  <c:v>42.797176856379139</c:v>
                </c:pt>
                <c:pt idx="63">
                  <c:v>43.045331685002125</c:v>
                </c:pt>
                <c:pt idx="64">
                  <c:v>43.207259769728928</c:v>
                </c:pt>
                <c:pt idx="65">
                  <c:v>43.369187854455731</c:v>
                </c:pt>
                <c:pt idx="66">
                  <c:v>43.531115939182527</c:v>
                </c:pt>
                <c:pt idx="67">
                  <c:v>43.765307935551206</c:v>
                </c:pt>
                <c:pt idx="68">
                  <c:v>43.999499931919878</c:v>
                </c:pt>
                <c:pt idx="69">
                  <c:v>44.23369192828855</c:v>
                </c:pt>
                <c:pt idx="70">
                  <c:v>44.548679679914208</c:v>
                </c:pt>
                <c:pt idx="71">
                  <c:v>44.863667431539866</c:v>
                </c:pt>
                <c:pt idx="72">
                  <c:v>45.178655183165525</c:v>
                </c:pt>
                <c:pt idx="73">
                  <c:v>45.579183885664349</c:v>
                </c:pt>
                <c:pt idx="74">
                  <c:v>45.979712588163167</c:v>
                </c:pt>
                <c:pt idx="75">
                  <c:v>46.380241290661985</c:v>
                </c:pt>
                <c:pt idx="76">
                  <c:v>46.946028314318319</c:v>
                </c:pt>
                <c:pt idx="77">
                  <c:v>47.511815337974653</c:v>
                </c:pt>
                <c:pt idx="78">
                  <c:v>48.077602361630987</c:v>
                </c:pt>
                <c:pt idx="79">
                  <c:v>48.397846624172622</c:v>
                </c:pt>
                <c:pt idx="80">
                  <c:v>48.718090886714251</c:v>
                </c:pt>
                <c:pt idx="81">
                  <c:v>49.038335149255886</c:v>
                </c:pt>
                <c:pt idx="82">
                  <c:v>49.064736980075558</c:v>
                </c:pt>
                <c:pt idx="83">
                  <c:v>49.091138810895231</c:v>
                </c:pt>
                <c:pt idx="84">
                  <c:v>49.117540641714911</c:v>
                </c:pt>
                <c:pt idx="85">
                  <c:v>49.084073673255304</c:v>
                </c:pt>
                <c:pt idx="86">
                  <c:v>49.050606704795698</c:v>
                </c:pt>
                <c:pt idx="87">
                  <c:v>49.017139736336098</c:v>
                </c:pt>
                <c:pt idx="88">
                  <c:v>48.973010832112173</c:v>
                </c:pt>
                <c:pt idx="89">
                  <c:v>48.928881927888249</c:v>
                </c:pt>
                <c:pt idx="90">
                  <c:v>48.884753023664324</c:v>
                </c:pt>
                <c:pt idx="91">
                  <c:v>48.855883515236485</c:v>
                </c:pt>
                <c:pt idx="92">
                  <c:v>48.827014006808646</c:v>
                </c:pt>
                <c:pt idx="93">
                  <c:v>48.798144498380807</c:v>
                </c:pt>
                <c:pt idx="94">
                  <c:v>48.771525144120709</c:v>
                </c:pt>
                <c:pt idx="95">
                  <c:v>48.744905789860624</c:v>
                </c:pt>
                <c:pt idx="96">
                  <c:v>48.718286435600533</c:v>
                </c:pt>
                <c:pt idx="97">
                  <c:v>48.718421853133357</c:v>
                </c:pt>
                <c:pt idx="98">
                  <c:v>48.718557270666182</c:v>
                </c:pt>
                <c:pt idx="99">
                  <c:v>48.718692688199013</c:v>
                </c:pt>
                <c:pt idx="100">
                  <c:v>48.701315645906959</c:v>
                </c:pt>
                <c:pt idx="101">
                  <c:v>48.683938603614898</c:v>
                </c:pt>
                <c:pt idx="102">
                  <c:v>48.666561561322844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109184"/>
        <c:axId val="124110720"/>
      </c:lineChart>
      <c:catAx>
        <c:axId val="124109184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4110720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4110720"/>
        <c:scaling>
          <c:orientation val="minMax"/>
          <c:max val="50"/>
          <c:min val="2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4109184"/>
        <c:crosses val="autoZero"/>
        <c:crossBetween val="between"/>
        <c:majorUnit val="5"/>
      </c:valAx>
      <c:valAx>
        <c:axId val="124112256"/>
        <c:scaling>
          <c:orientation val="minMax"/>
          <c:max val="24"/>
          <c:min val="-12"/>
        </c:scaling>
        <c:delete val="0"/>
        <c:axPos val="r"/>
        <c:numFmt formatCode="0" sourceLinked="1"/>
        <c:majorTickMark val="none"/>
        <c:minorTickMark val="none"/>
        <c:tickLblPos val="nextTo"/>
        <c:crossAx val="124118144"/>
        <c:crosses val="max"/>
        <c:crossBetween val="between"/>
        <c:majorUnit val="6"/>
      </c:valAx>
      <c:catAx>
        <c:axId val="124118144"/>
        <c:scaling>
          <c:orientation val="minMax"/>
        </c:scaling>
        <c:delete val="1"/>
        <c:axPos val="b"/>
        <c:majorTickMark val="out"/>
        <c:minorTickMark val="none"/>
        <c:tickLblPos val="nextTo"/>
        <c:crossAx val="124112256"/>
        <c:crosses val="autoZero"/>
        <c:auto val="1"/>
        <c:lblAlgn val="ctr"/>
        <c:lblOffset val="100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1743643583013662"/>
          <c:y val="0.70141467305138583"/>
          <c:w val="0.40404162743301747"/>
          <c:h val="0.13898080052968836"/>
        </c:manualLayout>
      </c:layout>
      <c:overlay val="1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r>
              <a:rPr lang="fi-FI" sz="1800">
                <a:solidFill>
                  <a:schemeClr val="accent1"/>
                </a:solidFill>
              </a:rPr>
              <a:t>Työttömyysasteet maakunnittain </a:t>
            </a:r>
          </a:p>
          <a:p>
            <a:pPr>
              <a:defRPr sz="1400">
                <a:solidFill>
                  <a:schemeClr val="accent1"/>
                </a:solidFill>
              </a:defRPr>
            </a:pPr>
            <a:r>
              <a:rPr lang="fi-FI" sz="1400">
                <a:solidFill>
                  <a:schemeClr val="accent1"/>
                </a:solidFill>
              </a:rPr>
              <a:t>2010 / II ja 2011 / II </a:t>
            </a:r>
          </a:p>
        </c:rich>
      </c:tx>
      <c:layout>
        <c:manualLayout>
          <c:xMode val="edge"/>
          <c:yMode val="edge"/>
          <c:x val="0.26825808522861683"/>
          <c:y val="1.157407407407407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117743327664447"/>
          <c:y val="0.12610629335394657"/>
          <c:w val="0.74158026244947139"/>
          <c:h val="0.74678283007678337"/>
        </c:manualLayout>
      </c:layout>
      <c:barChart>
        <c:barDir val="bar"/>
        <c:grouping val="clustered"/>
        <c:varyColors val="0"/>
        <c:ser>
          <c:idx val="0"/>
          <c:order val="0"/>
          <c:tx>
            <c:v>2010</c:v>
          </c:tx>
          <c:spPr>
            <a:solidFill>
              <a:schemeClr val="accent1">
                <a:lumMod val="75000"/>
                <a:alpha val="40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c:spPr>
          <c:invertIfNegative val="0"/>
          <c:cat>
            <c:strRef>
              <c:f>Taul1!$A$4:$A$22</c:f>
              <c:strCache>
                <c:ptCount val="19"/>
                <c:pt idx="0">
                  <c:v>Pohjois-Karjala</c:v>
                </c:pt>
                <c:pt idx="1">
                  <c:v>Pohjois-Savo</c:v>
                </c:pt>
                <c:pt idx="2">
                  <c:v>Lappi</c:v>
                </c:pt>
                <c:pt idx="3">
                  <c:v>Kymenlaakso</c:v>
                </c:pt>
                <c:pt idx="4">
                  <c:v>Etelä-Karjala</c:v>
                </c:pt>
                <c:pt idx="5">
                  <c:v>Pohjois-Pohjanmaa</c:v>
                </c:pt>
                <c:pt idx="6">
                  <c:v>Keski-Suomi</c:v>
                </c:pt>
                <c:pt idx="7">
                  <c:v>Pirkanmaa</c:v>
                </c:pt>
                <c:pt idx="8">
                  <c:v>Päijät-Häme</c:v>
                </c:pt>
                <c:pt idx="9">
                  <c:v>Etelä-Pohjanmaa</c:v>
                </c:pt>
                <c:pt idx="10">
                  <c:v>Kainuu</c:v>
                </c:pt>
                <c:pt idx="11">
                  <c:v>Etelä-Savo</c:v>
                </c:pt>
                <c:pt idx="12">
                  <c:v>Keski-Pohjanmaa</c:v>
                </c:pt>
                <c:pt idx="13">
                  <c:v>Varsinais-Suomi</c:v>
                </c:pt>
                <c:pt idx="14">
                  <c:v>Satakunta</c:v>
                </c:pt>
                <c:pt idx="15">
                  <c:v>Pohjanmaa</c:v>
                </c:pt>
                <c:pt idx="16">
                  <c:v>Kanta-Häme</c:v>
                </c:pt>
                <c:pt idx="17">
                  <c:v>Uusimaa</c:v>
                </c:pt>
                <c:pt idx="18">
                  <c:v>Koko maa</c:v>
                </c:pt>
              </c:strCache>
            </c:strRef>
          </c:cat>
          <c:val>
            <c:numRef>
              <c:f>Taul1!$B$4:$B$22</c:f>
              <c:numCache>
                <c:formatCode>General</c:formatCode>
                <c:ptCount val="19"/>
                <c:pt idx="0">
                  <c:v>15</c:v>
                </c:pt>
                <c:pt idx="1">
                  <c:v>11.4</c:v>
                </c:pt>
                <c:pt idx="2">
                  <c:v>14.3</c:v>
                </c:pt>
                <c:pt idx="3">
                  <c:v>10.9</c:v>
                </c:pt>
                <c:pt idx="4">
                  <c:v>10.8</c:v>
                </c:pt>
                <c:pt idx="5">
                  <c:v>11.9</c:v>
                </c:pt>
                <c:pt idx="6">
                  <c:v>10.9</c:v>
                </c:pt>
                <c:pt idx="7">
                  <c:v>10.6</c:v>
                </c:pt>
                <c:pt idx="8">
                  <c:v>9.1</c:v>
                </c:pt>
                <c:pt idx="9">
                  <c:v>9.8000000000000007</c:v>
                </c:pt>
                <c:pt idx="10">
                  <c:v>8.1999999999999993</c:v>
                </c:pt>
                <c:pt idx="11">
                  <c:v>7.5</c:v>
                </c:pt>
                <c:pt idx="12">
                  <c:v>6.6</c:v>
                </c:pt>
                <c:pt idx="13">
                  <c:v>9.5</c:v>
                </c:pt>
                <c:pt idx="14">
                  <c:v>11.6</c:v>
                </c:pt>
                <c:pt idx="15">
                  <c:v>8.5</c:v>
                </c:pt>
                <c:pt idx="16">
                  <c:v>8.9</c:v>
                </c:pt>
                <c:pt idx="17">
                  <c:v>7.5</c:v>
                </c:pt>
                <c:pt idx="18">
                  <c:v>9.6</c:v>
                </c:pt>
              </c:numCache>
            </c:numRef>
          </c:val>
        </c:ser>
        <c:ser>
          <c:idx val="1"/>
          <c:order val="1"/>
          <c:tx>
            <c:v>2011</c:v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Taul1!$A$4:$A$22</c:f>
              <c:strCache>
                <c:ptCount val="19"/>
                <c:pt idx="0">
                  <c:v>Pohjois-Karjala</c:v>
                </c:pt>
                <c:pt idx="1">
                  <c:v>Pohjois-Savo</c:v>
                </c:pt>
                <c:pt idx="2">
                  <c:v>Lappi</c:v>
                </c:pt>
                <c:pt idx="3">
                  <c:v>Kymenlaakso</c:v>
                </c:pt>
                <c:pt idx="4">
                  <c:v>Etelä-Karjala</c:v>
                </c:pt>
                <c:pt idx="5">
                  <c:v>Pohjois-Pohjanmaa</c:v>
                </c:pt>
                <c:pt idx="6">
                  <c:v>Keski-Suomi</c:v>
                </c:pt>
                <c:pt idx="7">
                  <c:v>Pirkanmaa</c:v>
                </c:pt>
                <c:pt idx="8">
                  <c:v>Päijät-Häme</c:v>
                </c:pt>
                <c:pt idx="9">
                  <c:v>Etelä-Pohjanmaa</c:v>
                </c:pt>
                <c:pt idx="10">
                  <c:v>Kainuu</c:v>
                </c:pt>
                <c:pt idx="11">
                  <c:v>Etelä-Savo</c:v>
                </c:pt>
                <c:pt idx="12">
                  <c:v>Keski-Pohjanmaa</c:v>
                </c:pt>
                <c:pt idx="13">
                  <c:v>Varsinais-Suomi</c:v>
                </c:pt>
                <c:pt idx="14">
                  <c:v>Satakunta</c:v>
                </c:pt>
                <c:pt idx="15">
                  <c:v>Pohjanmaa</c:v>
                </c:pt>
                <c:pt idx="16">
                  <c:v>Kanta-Häme</c:v>
                </c:pt>
                <c:pt idx="17">
                  <c:v>Uusimaa</c:v>
                </c:pt>
                <c:pt idx="18">
                  <c:v>Koko maa</c:v>
                </c:pt>
              </c:strCache>
            </c:strRef>
          </c:cat>
          <c:val>
            <c:numRef>
              <c:f>Taul1!$C$4:$C$22</c:f>
              <c:numCache>
                <c:formatCode>General</c:formatCode>
                <c:ptCount val="19"/>
                <c:pt idx="0">
                  <c:v>13.4</c:v>
                </c:pt>
                <c:pt idx="1">
                  <c:v>12.4</c:v>
                </c:pt>
                <c:pt idx="2">
                  <c:v>12.4</c:v>
                </c:pt>
                <c:pt idx="3">
                  <c:v>11.9</c:v>
                </c:pt>
                <c:pt idx="4">
                  <c:v>11.7</c:v>
                </c:pt>
                <c:pt idx="5">
                  <c:v>11.4</c:v>
                </c:pt>
                <c:pt idx="6">
                  <c:v>10.9</c:v>
                </c:pt>
                <c:pt idx="7">
                  <c:v>10.7</c:v>
                </c:pt>
                <c:pt idx="8">
                  <c:v>9.9</c:v>
                </c:pt>
                <c:pt idx="9">
                  <c:v>9.6</c:v>
                </c:pt>
                <c:pt idx="10">
                  <c:v>9.4</c:v>
                </c:pt>
                <c:pt idx="11">
                  <c:v>9.1999999999999993</c:v>
                </c:pt>
                <c:pt idx="12">
                  <c:v>8.9</c:v>
                </c:pt>
                <c:pt idx="13">
                  <c:v>7.9</c:v>
                </c:pt>
                <c:pt idx="14">
                  <c:v>7.5</c:v>
                </c:pt>
                <c:pt idx="15">
                  <c:v>7.3</c:v>
                </c:pt>
                <c:pt idx="16">
                  <c:v>6.4</c:v>
                </c:pt>
                <c:pt idx="17">
                  <c:v>6.2</c:v>
                </c:pt>
                <c:pt idx="18">
                  <c:v>8.8000000000000007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547840"/>
        <c:axId val="124549376"/>
      </c:barChart>
      <c:catAx>
        <c:axId val="124547840"/>
        <c:scaling>
          <c:orientation val="minMax"/>
        </c:scaling>
        <c:delete val="0"/>
        <c:axPos val="l"/>
        <c:majorTickMark val="none"/>
        <c:minorTickMark val="none"/>
        <c:tickLblPos val="nextTo"/>
        <c:crossAx val="124549376"/>
        <c:crosses val="autoZero"/>
        <c:auto val="1"/>
        <c:lblAlgn val="ctr"/>
        <c:lblOffset val="100"/>
        <c:noMultiLvlLbl val="0"/>
      </c:catAx>
      <c:valAx>
        <c:axId val="124549376"/>
        <c:scaling>
          <c:orientation val="minMax"/>
          <c:max val="16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24547840"/>
        <c:crosses val="autoZero"/>
        <c:crossBetween val="between"/>
        <c:majorUnit val="2"/>
      </c:valAx>
      <c:spPr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45751692519121806"/>
          <c:y val="0.92202104294254883"/>
          <c:w val="0.3389000597028376"/>
          <c:h val="5.1937290390784492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1"/>
      </a:pPr>
      <a:endParaRPr lang="fi-FI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894121933721102E-2"/>
          <c:y val="8.2388955735051103E-2"/>
          <c:w val="0.91739034903742056"/>
          <c:h val="0.82844148444300392"/>
        </c:manualLayout>
      </c:layout>
      <c:lineChart>
        <c:grouping val="standard"/>
        <c:varyColors val="0"/>
        <c:ser>
          <c:idx val="0"/>
          <c:order val="0"/>
          <c:tx>
            <c:strRef>
              <c:f>Kuvio!$B$11</c:f>
              <c:strCache>
                <c:ptCount val="1"/>
                <c:pt idx="0">
                  <c:v>Kreikka</c:v>
                </c:pt>
              </c:strCache>
            </c:strRef>
          </c:tx>
          <c:marker>
            <c:symbol val="none"/>
          </c:marker>
          <c:cat>
            <c:strRef>
              <c:f>Kuvio!$C$4:$P$4</c:f>
              <c:strCache>
                <c:ptCount val="14"/>
                <c:pt idx="0">
                  <c:v>2008Q1</c:v>
                </c:pt>
                <c:pt idx="1">
                  <c:v>2008Q2</c:v>
                </c:pt>
                <c:pt idx="2">
                  <c:v>2008Q3</c:v>
                </c:pt>
                <c:pt idx="3">
                  <c:v>2008Q4</c:v>
                </c:pt>
                <c:pt idx="4">
                  <c:v>2009Q1</c:v>
                </c:pt>
                <c:pt idx="5">
                  <c:v>2009Q2</c:v>
                </c:pt>
                <c:pt idx="6">
                  <c:v>2009Q3</c:v>
                </c:pt>
                <c:pt idx="7">
                  <c:v>2009Q4</c:v>
                </c:pt>
                <c:pt idx="8">
                  <c:v>2010Q1</c:v>
                </c:pt>
                <c:pt idx="9">
                  <c:v>2010Q2</c:v>
                </c:pt>
                <c:pt idx="10">
                  <c:v>2010Q3</c:v>
                </c:pt>
                <c:pt idx="11">
                  <c:v>2010Q4</c:v>
                </c:pt>
                <c:pt idx="12">
                  <c:v>2011Q1</c:v>
                </c:pt>
                <c:pt idx="13">
                  <c:v>2011Q2</c:v>
                </c:pt>
              </c:strCache>
            </c:strRef>
          </c:cat>
          <c:val>
            <c:numRef>
              <c:f>Kuvio!$C$11:$P$11</c:f>
              <c:numCache>
                <c:formatCode>General</c:formatCode>
                <c:ptCount val="14"/>
                <c:pt idx="0">
                  <c:v>100</c:v>
                </c:pt>
                <c:pt idx="1">
                  <c:v>100.52111383504452</c:v>
                </c:pt>
                <c:pt idx="2">
                  <c:v>100.77617740705475</c:v>
                </c:pt>
                <c:pt idx="3">
                  <c:v>99.956268661217834</c:v>
                </c:pt>
                <c:pt idx="4">
                  <c:v>98.863846892920691</c:v>
                </c:pt>
                <c:pt idx="5">
                  <c:v>97.850055364305746</c:v>
                </c:pt>
                <c:pt idx="6">
                  <c:v>97.25483522117716</c:v>
                </c:pt>
                <c:pt idx="7">
                  <c:v>97.89809520937186</c:v>
                </c:pt>
                <c:pt idx="8">
                  <c:v>96.049099737611968</c:v>
                </c:pt>
                <c:pt idx="9">
                  <c:v>94.817297791028821</c:v>
                </c:pt>
                <c:pt idx="10">
                  <c:v>93.275929667943416</c:v>
                </c:pt>
                <c:pt idx="11">
                  <c:v>90.663897733294831</c:v>
                </c:pt>
                <c:pt idx="12">
                  <c:v>90.812756625405527</c:v>
                </c:pt>
                <c:pt idx="13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Kuvio!$B$12</c:f>
              <c:strCache>
                <c:ptCount val="1"/>
                <c:pt idx="0">
                  <c:v>Irlanti</c:v>
                </c:pt>
              </c:strCache>
            </c:strRef>
          </c:tx>
          <c:marker>
            <c:symbol val="none"/>
          </c:marker>
          <c:cat>
            <c:strRef>
              <c:f>Kuvio!$C$4:$P$4</c:f>
              <c:strCache>
                <c:ptCount val="14"/>
                <c:pt idx="0">
                  <c:v>2008Q1</c:v>
                </c:pt>
                <c:pt idx="1">
                  <c:v>2008Q2</c:v>
                </c:pt>
                <c:pt idx="2">
                  <c:v>2008Q3</c:v>
                </c:pt>
                <c:pt idx="3">
                  <c:v>2008Q4</c:v>
                </c:pt>
                <c:pt idx="4">
                  <c:v>2009Q1</c:v>
                </c:pt>
                <c:pt idx="5">
                  <c:v>2009Q2</c:v>
                </c:pt>
                <c:pt idx="6">
                  <c:v>2009Q3</c:v>
                </c:pt>
                <c:pt idx="7">
                  <c:v>2009Q4</c:v>
                </c:pt>
                <c:pt idx="8">
                  <c:v>2010Q1</c:v>
                </c:pt>
                <c:pt idx="9">
                  <c:v>2010Q2</c:v>
                </c:pt>
                <c:pt idx="10">
                  <c:v>2010Q3</c:v>
                </c:pt>
                <c:pt idx="11">
                  <c:v>2010Q4</c:v>
                </c:pt>
                <c:pt idx="12">
                  <c:v>2011Q1</c:v>
                </c:pt>
                <c:pt idx="13">
                  <c:v>2011Q2</c:v>
                </c:pt>
              </c:strCache>
            </c:strRef>
          </c:cat>
          <c:val>
            <c:numRef>
              <c:f>Kuvio!$C$12:$P$12</c:f>
              <c:numCache>
                <c:formatCode>General</c:formatCode>
                <c:ptCount val="14"/>
                <c:pt idx="0">
                  <c:v>100</c:v>
                </c:pt>
                <c:pt idx="1">
                  <c:v>98.014095257617399</c:v>
                </c:pt>
                <c:pt idx="2">
                  <c:v>98.005464407181947</c:v>
                </c:pt>
                <c:pt idx="3">
                  <c:v>94.391565501411947</c:v>
                </c:pt>
                <c:pt idx="4">
                  <c:v>91.61998365532699</c:v>
                </c:pt>
                <c:pt idx="5">
                  <c:v>91.242923376928118</c:v>
                </c:pt>
                <c:pt idx="6">
                  <c:v>90.689200378678549</c:v>
                </c:pt>
                <c:pt idx="7">
                  <c:v>89.527272138805642</c:v>
                </c:pt>
                <c:pt idx="8">
                  <c:v>90.623929572260437</c:v>
                </c:pt>
                <c:pt idx="9">
                  <c:v>90.540857636819183</c:v>
                </c:pt>
                <c:pt idx="10">
                  <c:v>90.804098575100539</c:v>
                </c:pt>
                <c:pt idx="11">
                  <c:v>89.529160137338394</c:v>
                </c:pt>
                <c:pt idx="12">
                  <c:v>90.658452974002259</c:v>
                </c:pt>
                <c:pt idx="13">
                  <c:v>#N/A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Kuvio!$B$13</c:f>
              <c:strCache>
                <c:ptCount val="1"/>
                <c:pt idx="0">
                  <c:v>Portugali</c:v>
                </c:pt>
              </c:strCache>
            </c:strRef>
          </c:tx>
          <c:marker>
            <c:symbol val="none"/>
          </c:marker>
          <c:cat>
            <c:strRef>
              <c:f>Kuvio!$C$4:$P$4</c:f>
              <c:strCache>
                <c:ptCount val="14"/>
                <c:pt idx="0">
                  <c:v>2008Q1</c:v>
                </c:pt>
                <c:pt idx="1">
                  <c:v>2008Q2</c:v>
                </c:pt>
                <c:pt idx="2">
                  <c:v>2008Q3</c:v>
                </c:pt>
                <c:pt idx="3">
                  <c:v>2008Q4</c:v>
                </c:pt>
                <c:pt idx="4">
                  <c:v>2009Q1</c:v>
                </c:pt>
                <c:pt idx="5">
                  <c:v>2009Q2</c:v>
                </c:pt>
                <c:pt idx="6">
                  <c:v>2009Q3</c:v>
                </c:pt>
                <c:pt idx="7">
                  <c:v>2009Q4</c:v>
                </c:pt>
                <c:pt idx="8">
                  <c:v>2010Q1</c:v>
                </c:pt>
                <c:pt idx="9">
                  <c:v>2010Q2</c:v>
                </c:pt>
                <c:pt idx="10">
                  <c:v>2010Q3</c:v>
                </c:pt>
                <c:pt idx="11">
                  <c:v>2010Q4</c:v>
                </c:pt>
                <c:pt idx="12">
                  <c:v>2011Q1</c:v>
                </c:pt>
                <c:pt idx="13">
                  <c:v>2011Q2</c:v>
                </c:pt>
              </c:strCache>
            </c:strRef>
          </c:cat>
          <c:val>
            <c:numRef>
              <c:f>Kuvio!$C$13:$P$13</c:f>
              <c:numCache>
                <c:formatCode>General</c:formatCode>
                <c:ptCount val="14"/>
                <c:pt idx="0">
                  <c:v>100</c:v>
                </c:pt>
                <c:pt idx="1">
                  <c:v>99.836833410962825</c:v>
                </c:pt>
                <c:pt idx="2">
                  <c:v>99.347622946314132</c:v>
                </c:pt>
                <c:pt idx="3">
                  <c:v>98.054730239918527</c:v>
                </c:pt>
                <c:pt idx="4">
                  <c:v>96.144466077839709</c:v>
                </c:pt>
                <c:pt idx="5">
                  <c:v>96.835898964007868</c:v>
                </c:pt>
                <c:pt idx="6">
                  <c:v>97.327134545896385</c:v>
                </c:pt>
                <c:pt idx="7">
                  <c:v>96.9721604240017</c:v>
                </c:pt>
                <c:pt idx="8">
                  <c:v>97.840067812497296</c:v>
                </c:pt>
                <c:pt idx="9">
                  <c:v>98.196777749168973</c:v>
                </c:pt>
                <c:pt idx="10">
                  <c:v>98.500545335142434</c:v>
                </c:pt>
                <c:pt idx="11">
                  <c:v>97.896481792749512</c:v>
                </c:pt>
                <c:pt idx="12">
                  <c:v>97.297336392224693</c:v>
                </c:pt>
                <c:pt idx="13">
                  <c:v>#N/A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Kuvio!$B$14</c:f>
              <c:strCache>
                <c:ptCount val="1"/>
                <c:pt idx="0">
                  <c:v>Espanja</c:v>
                </c:pt>
              </c:strCache>
            </c:strRef>
          </c:tx>
          <c:marker>
            <c:symbol val="none"/>
          </c:marker>
          <c:cat>
            <c:strRef>
              <c:f>Kuvio!$C$4:$P$4</c:f>
              <c:strCache>
                <c:ptCount val="14"/>
                <c:pt idx="0">
                  <c:v>2008Q1</c:v>
                </c:pt>
                <c:pt idx="1">
                  <c:v>2008Q2</c:v>
                </c:pt>
                <c:pt idx="2">
                  <c:v>2008Q3</c:v>
                </c:pt>
                <c:pt idx="3">
                  <c:v>2008Q4</c:v>
                </c:pt>
                <c:pt idx="4">
                  <c:v>2009Q1</c:v>
                </c:pt>
                <c:pt idx="5">
                  <c:v>2009Q2</c:v>
                </c:pt>
                <c:pt idx="6">
                  <c:v>2009Q3</c:v>
                </c:pt>
                <c:pt idx="7">
                  <c:v>2009Q4</c:v>
                </c:pt>
                <c:pt idx="8">
                  <c:v>2010Q1</c:v>
                </c:pt>
                <c:pt idx="9">
                  <c:v>2010Q2</c:v>
                </c:pt>
                <c:pt idx="10">
                  <c:v>2010Q3</c:v>
                </c:pt>
                <c:pt idx="11">
                  <c:v>2010Q4</c:v>
                </c:pt>
                <c:pt idx="12">
                  <c:v>2011Q1</c:v>
                </c:pt>
                <c:pt idx="13">
                  <c:v>2011Q2</c:v>
                </c:pt>
              </c:strCache>
            </c:strRef>
          </c:cat>
          <c:val>
            <c:numRef>
              <c:f>Kuvio!$C$14:$P$14</c:f>
              <c:numCache>
                <c:formatCode>General</c:formatCode>
                <c:ptCount val="14"/>
                <c:pt idx="0">
                  <c:v>100</c:v>
                </c:pt>
                <c:pt idx="1">
                  <c:v>99.958709463287221</c:v>
                </c:pt>
                <c:pt idx="2">
                  <c:v>99.157989150862079</c:v>
                </c:pt>
                <c:pt idx="3">
                  <c:v>98.093868799813492</c:v>
                </c:pt>
                <c:pt idx="4">
                  <c:v>96.528829042854724</c:v>
                </c:pt>
                <c:pt idx="5">
                  <c:v>95.513852332989401</c:v>
                </c:pt>
                <c:pt idx="6">
                  <c:v>95.268677423608793</c:v>
                </c:pt>
                <c:pt idx="7">
                  <c:v>95.112850099052835</c:v>
                </c:pt>
                <c:pt idx="8">
                  <c:v>95.197456186838679</c:v>
                </c:pt>
                <c:pt idx="9">
                  <c:v>95.506591915648755</c:v>
                </c:pt>
                <c:pt idx="10">
                  <c:v>95.482835039860674</c:v>
                </c:pt>
                <c:pt idx="11">
                  <c:v>95.686719412528518</c:v>
                </c:pt>
                <c:pt idx="12">
                  <c:v>96.046529890940619</c:v>
                </c:pt>
                <c:pt idx="13">
                  <c:v>96.199937076383037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Kuvio!$B$15</c:f>
              <c:strCache>
                <c:ptCount val="1"/>
                <c:pt idx="0">
                  <c:v>Italia</c:v>
                </c:pt>
              </c:strCache>
            </c:strRef>
          </c:tx>
          <c:marker>
            <c:symbol val="none"/>
          </c:marker>
          <c:cat>
            <c:strRef>
              <c:f>Kuvio!$C$4:$P$4</c:f>
              <c:strCache>
                <c:ptCount val="14"/>
                <c:pt idx="0">
                  <c:v>2008Q1</c:v>
                </c:pt>
                <c:pt idx="1">
                  <c:v>2008Q2</c:v>
                </c:pt>
                <c:pt idx="2">
                  <c:v>2008Q3</c:v>
                </c:pt>
                <c:pt idx="3">
                  <c:v>2008Q4</c:v>
                </c:pt>
                <c:pt idx="4">
                  <c:v>2009Q1</c:v>
                </c:pt>
                <c:pt idx="5">
                  <c:v>2009Q2</c:v>
                </c:pt>
                <c:pt idx="6">
                  <c:v>2009Q3</c:v>
                </c:pt>
                <c:pt idx="7">
                  <c:v>2009Q4</c:v>
                </c:pt>
                <c:pt idx="8">
                  <c:v>2010Q1</c:v>
                </c:pt>
                <c:pt idx="9">
                  <c:v>2010Q2</c:v>
                </c:pt>
                <c:pt idx="10">
                  <c:v>2010Q3</c:v>
                </c:pt>
                <c:pt idx="11">
                  <c:v>2010Q4</c:v>
                </c:pt>
                <c:pt idx="12">
                  <c:v>2011Q1</c:v>
                </c:pt>
                <c:pt idx="13">
                  <c:v>2011Q2</c:v>
                </c:pt>
              </c:strCache>
            </c:strRef>
          </c:cat>
          <c:val>
            <c:numRef>
              <c:f>Kuvio!$C$15:$P$15</c:f>
              <c:numCache>
                <c:formatCode>General</c:formatCode>
                <c:ptCount val="14"/>
                <c:pt idx="0">
                  <c:v>100</c:v>
                </c:pt>
                <c:pt idx="1">
                  <c:v>99.346290480246736</c:v>
                </c:pt>
                <c:pt idx="2">
                  <c:v>98.228618122108529</c:v>
                </c:pt>
                <c:pt idx="3">
                  <c:v>96.223551811402686</c:v>
                </c:pt>
                <c:pt idx="4">
                  <c:v>93.33756299989254</c:v>
                </c:pt>
                <c:pt idx="5">
                  <c:v>93.070623355624221</c:v>
                </c:pt>
                <c:pt idx="6">
                  <c:v>93.403485109003697</c:v>
                </c:pt>
                <c:pt idx="7">
                  <c:v>93.365027965031857</c:v>
                </c:pt>
                <c:pt idx="8">
                  <c:v>93.958884296944873</c:v>
                </c:pt>
                <c:pt idx="9">
                  <c:v>94.407210373891971</c:v>
                </c:pt>
                <c:pt idx="10">
                  <c:v>94.669133868946588</c:v>
                </c:pt>
                <c:pt idx="11">
                  <c:v>94.802402425834529</c:v>
                </c:pt>
                <c:pt idx="12">
                  <c:v>94.937343032460362</c:v>
                </c:pt>
                <c:pt idx="13">
                  <c:v>95.184341935409961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832960"/>
        <c:axId val="123847040"/>
      </c:lineChart>
      <c:dateAx>
        <c:axId val="123832960"/>
        <c:scaling>
          <c:orientation val="minMax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  <a:alpha val="50000"/>
                </a:schemeClr>
              </a:solidFill>
            </a:ln>
          </c:spPr>
        </c:majorGridlines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fi-FI"/>
          </a:p>
        </c:txPr>
        <c:crossAx val="123847040"/>
        <c:crosses val="autoZero"/>
        <c:auto val="0"/>
        <c:lblOffset val="100"/>
        <c:baseTimeUnit val="days"/>
        <c:majorUnit val="4"/>
        <c:minorUnit val="4"/>
      </c:dateAx>
      <c:valAx>
        <c:axId val="123847040"/>
        <c:scaling>
          <c:orientation val="minMax"/>
          <c:max val="105"/>
          <c:min val="8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383296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6.9574020142459364E-2"/>
          <c:y val="0.51395518296431497"/>
          <c:w val="0.15903546303287433"/>
          <c:h val="0.33217371154016789"/>
        </c:manualLayout>
      </c:layout>
      <c:overlay val="0"/>
      <c:spPr>
        <a:solidFill>
          <a:schemeClr val="bg1"/>
        </a:solidFill>
        <a:ln w="6350">
          <a:solidFill>
            <a:schemeClr val="bg1">
              <a:lumMod val="50000"/>
            </a:schemeClr>
          </a:solidFill>
        </a:ln>
      </c:spPr>
    </c:legend>
    <c:plotVisOnly val="1"/>
    <c:dispBlanksAs val="gap"/>
    <c:showDLblsOverMax val="0"/>
  </c:chart>
  <c:txPr>
    <a:bodyPr/>
    <a:lstStyle/>
    <a:p>
      <a:pPr>
        <a:defRPr sz="1200" b="1"/>
      </a:pPr>
      <a:endParaRPr lang="fi-FI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4903888888888889"/>
          <c:w val="0.83722512402065707"/>
          <c:h val="0.70224285714285717"/>
        </c:manualLayout>
      </c:layout>
      <c:lineChart>
        <c:grouping val="standard"/>
        <c:varyColors val="0"/>
        <c:ser>
          <c:idx val="0"/>
          <c:order val="0"/>
          <c:tx>
            <c:strRef>
              <c:f>Data!$A$3</c:f>
              <c:strCache>
                <c:ptCount val="1"/>
                <c:pt idx="0">
                  <c:v>Kuluttajien luottamusindeksi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Data!$N$3:$EC$3</c:f>
              <c:numCache>
                <c:formatCode>0.0</c:formatCode>
                <c:ptCount val="120"/>
                <c:pt idx="0">
                  <c:v>11.9</c:v>
                </c:pt>
                <c:pt idx="1">
                  <c:v>10.6</c:v>
                </c:pt>
                <c:pt idx="2">
                  <c:v>10.1</c:v>
                </c:pt>
                <c:pt idx="3">
                  <c:v>9.6</c:v>
                </c:pt>
                <c:pt idx="4">
                  <c:v>8.6</c:v>
                </c:pt>
                <c:pt idx="5">
                  <c:v>7.2</c:v>
                </c:pt>
                <c:pt idx="6">
                  <c:v>9.4</c:v>
                </c:pt>
                <c:pt idx="7">
                  <c:v>9</c:v>
                </c:pt>
                <c:pt idx="8">
                  <c:v>10.4</c:v>
                </c:pt>
                <c:pt idx="9">
                  <c:v>11.1</c:v>
                </c:pt>
                <c:pt idx="10">
                  <c:v>9.1</c:v>
                </c:pt>
                <c:pt idx="11">
                  <c:v>12.2</c:v>
                </c:pt>
                <c:pt idx="12">
                  <c:v>11.8</c:v>
                </c:pt>
                <c:pt idx="13">
                  <c:v>11.1</c:v>
                </c:pt>
                <c:pt idx="14">
                  <c:v>12.8</c:v>
                </c:pt>
                <c:pt idx="15">
                  <c:v>13</c:v>
                </c:pt>
                <c:pt idx="16">
                  <c:v>13.5</c:v>
                </c:pt>
                <c:pt idx="17">
                  <c:v>14.3</c:v>
                </c:pt>
                <c:pt idx="18">
                  <c:v>11.4</c:v>
                </c:pt>
                <c:pt idx="19">
                  <c:v>14.8</c:v>
                </c:pt>
                <c:pt idx="20">
                  <c:v>12.2</c:v>
                </c:pt>
                <c:pt idx="21">
                  <c:v>9.6</c:v>
                </c:pt>
                <c:pt idx="22">
                  <c:v>10.8</c:v>
                </c:pt>
                <c:pt idx="23">
                  <c:v>14.6</c:v>
                </c:pt>
                <c:pt idx="24">
                  <c:v>12.3</c:v>
                </c:pt>
                <c:pt idx="25">
                  <c:v>16.8</c:v>
                </c:pt>
                <c:pt idx="26">
                  <c:v>16.399999999999999</c:v>
                </c:pt>
                <c:pt idx="27">
                  <c:v>13.5</c:v>
                </c:pt>
                <c:pt idx="28">
                  <c:v>14</c:v>
                </c:pt>
                <c:pt idx="29">
                  <c:v>8.8000000000000007</c:v>
                </c:pt>
                <c:pt idx="30">
                  <c:v>10.3</c:v>
                </c:pt>
                <c:pt idx="31">
                  <c:v>13.6</c:v>
                </c:pt>
                <c:pt idx="32">
                  <c:v>10.8</c:v>
                </c:pt>
                <c:pt idx="33">
                  <c:v>14</c:v>
                </c:pt>
                <c:pt idx="34">
                  <c:v>14.6</c:v>
                </c:pt>
                <c:pt idx="35">
                  <c:v>16.100000000000001</c:v>
                </c:pt>
                <c:pt idx="36">
                  <c:v>13.7</c:v>
                </c:pt>
                <c:pt idx="37">
                  <c:v>17</c:v>
                </c:pt>
                <c:pt idx="38">
                  <c:v>12.6</c:v>
                </c:pt>
                <c:pt idx="39">
                  <c:v>9.4</c:v>
                </c:pt>
                <c:pt idx="40">
                  <c:v>13.9</c:v>
                </c:pt>
                <c:pt idx="41">
                  <c:v>16.600000000000001</c:v>
                </c:pt>
                <c:pt idx="42">
                  <c:v>14.4</c:v>
                </c:pt>
                <c:pt idx="43">
                  <c:v>14.4</c:v>
                </c:pt>
                <c:pt idx="44">
                  <c:v>16.100000000000001</c:v>
                </c:pt>
                <c:pt idx="45">
                  <c:v>14.9</c:v>
                </c:pt>
                <c:pt idx="46">
                  <c:v>17.899999999999999</c:v>
                </c:pt>
                <c:pt idx="47">
                  <c:v>18.2</c:v>
                </c:pt>
                <c:pt idx="48">
                  <c:v>18.3</c:v>
                </c:pt>
                <c:pt idx="49">
                  <c:v>16.8</c:v>
                </c:pt>
                <c:pt idx="50">
                  <c:v>16.5</c:v>
                </c:pt>
                <c:pt idx="51">
                  <c:v>17.899999999999999</c:v>
                </c:pt>
                <c:pt idx="52">
                  <c:v>17.7</c:v>
                </c:pt>
                <c:pt idx="53">
                  <c:v>20.399999999999999</c:v>
                </c:pt>
                <c:pt idx="54">
                  <c:v>18.5</c:v>
                </c:pt>
                <c:pt idx="55">
                  <c:v>20.3</c:v>
                </c:pt>
                <c:pt idx="56">
                  <c:v>18.5</c:v>
                </c:pt>
                <c:pt idx="57">
                  <c:v>17.3</c:v>
                </c:pt>
                <c:pt idx="58">
                  <c:v>14.5</c:v>
                </c:pt>
                <c:pt idx="59">
                  <c:v>14</c:v>
                </c:pt>
                <c:pt idx="60">
                  <c:v>13.1</c:v>
                </c:pt>
                <c:pt idx="61">
                  <c:v>10.1</c:v>
                </c:pt>
                <c:pt idx="62">
                  <c:v>12.9</c:v>
                </c:pt>
                <c:pt idx="63">
                  <c:v>12.6</c:v>
                </c:pt>
                <c:pt idx="64">
                  <c:v>11.1</c:v>
                </c:pt>
                <c:pt idx="65">
                  <c:v>10.199999999999999</c:v>
                </c:pt>
                <c:pt idx="66">
                  <c:v>6.5</c:v>
                </c:pt>
                <c:pt idx="67">
                  <c:v>8.6999999999999993</c:v>
                </c:pt>
                <c:pt idx="68">
                  <c:v>8.1</c:v>
                </c:pt>
                <c:pt idx="69">
                  <c:v>-0.2</c:v>
                </c:pt>
                <c:pt idx="70">
                  <c:v>-4.5</c:v>
                </c:pt>
                <c:pt idx="71">
                  <c:v>-6.5</c:v>
                </c:pt>
                <c:pt idx="72">
                  <c:v>-3.9</c:v>
                </c:pt>
                <c:pt idx="73">
                  <c:v>-3.9</c:v>
                </c:pt>
                <c:pt idx="74">
                  <c:v>-1.5</c:v>
                </c:pt>
                <c:pt idx="75">
                  <c:v>1</c:v>
                </c:pt>
                <c:pt idx="76">
                  <c:v>7.2</c:v>
                </c:pt>
                <c:pt idx="77">
                  <c:v>8.4</c:v>
                </c:pt>
                <c:pt idx="78">
                  <c:v>8.4</c:v>
                </c:pt>
                <c:pt idx="79">
                  <c:v>8.1999999999999993</c:v>
                </c:pt>
                <c:pt idx="80">
                  <c:v>11.7</c:v>
                </c:pt>
                <c:pt idx="81">
                  <c:v>12.3</c:v>
                </c:pt>
                <c:pt idx="82">
                  <c:v>10.9</c:v>
                </c:pt>
                <c:pt idx="83">
                  <c:v>14.4</c:v>
                </c:pt>
                <c:pt idx="84">
                  <c:v>14.5</c:v>
                </c:pt>
                <c:pt idx="85">
                  <c:v>15.9</c:v>
                </c:pt>
                <c:pt idx="86">
                  <c:v>15.4</c:v>
                </c:pt>
                <c:pt idx="87">
                  <c:v>17.899999999999999</c:v>
                </c:pt>
                <c:pt idx="88">
                  <c:v>15.8</c:v>
                </c:pt>
                <c:pt idx="89">
                  <c:v>18.7</c:v>
                </c:pt>
                <c:pt idx="90">
                  <c:v>19.100000000000001</c:v>
                </c:pt>
                <c:pt idx="91">
                  <c:v>21.9</c:v>
                </c:pt>
                <c:pt idx="92">
                  <c:v>22.9</c:v>
                </c:pt>
                <c:pt idx="93">
                  <c:v>20.5</c:v>
                </c:pt>
                <c:pt idx="94">
                  <c:v>20.8</c:v>
                </c:pt>
                <c:pt idx="95">
                  <c:v>13.5</c:v>
                </c:pt>
                <c:pt idx="96">
                  <c:v>16.600000000000001</c:v>
                </c:pt>
                <c:pt idx="97">
                  <c:v>20</c:v>
                </c:pt>
                <c:pt idx="98">
                  <c:v>17.7</c:v>
                </c:pt>
                <c:pt idx="99">
                  <c:v>17.8</c:v>
                </c:pt>
                <c:pt idx="100">
                  <c:v>15.4</c:v>
                </c:pt>
                <c:pt idx="101">
                  <c:v>11.4</c:v>
                </c:pt>
                <c:pt idx="102">
                  <c:v>11.3</c:v>
                </c:pt>
                <c:pt idx="103">
                  <c:v>5.0999999999999996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Data!$A$4</c:f>
              <c:strCache>
                <c:ptCount val="1"/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Data!$N$4:$EC$4</c:f>
              <c:numCache>
                <c:formatCode>General</c:formatCode>
                <c:ptCount val="120"/>
              </c:numCache>
            </c:numRef>
          </c:val>
          <c:smooth val="0"/>
        </c:ser>
        <c:ser>
          <c:idx val="2"/>
          <c:order val="2"/>
          <c:tx>
            <c:strRef>
              <c:f>Data!$A$5</c:f>
              <c:strCache>
                <c:ptCount val="1"/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Data!$N$5:$EC$5</c:f>
              <c:numCache>
                <c:formatCode>General</c:formatCode>
                <c:ptCount val="120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550720"/>
        <c:axId val="123556608"/>
      </c:lineChart>
      <c:catAx>
        <c:axId val="123550720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3556608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355660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crossAx val="123550720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707097678801972E-2"/>
          <c:y val="0.14903888888888889"/>
          <c:w val="0.87116781085626505"/>
          <c:h val="0.71560420054337393"/>
        </c:manualLayout>
      </c:layout>
      <c:lineChart>
        <c:grouping val="standard"/>
        <c:varyColors val="0"/>
        <c:ser>
          <c:idx val="0"/>
          <c:order val="0"/>
          <c:tx>
            <c:strRef>
              <c:f>Data!$A$5</c:f>
              <c:strCache>
                <c:ptCount val="1"/>
                <c:pt idx="0">
                  <c:v>Tuotannon suhdannekuvaaja, muutos</c:v>
                </c:pt>
              </c:strCache>
            </c:strRef>
          </c:tx>
          <c:spPr>
            <a:ln w="15875"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Data!$N$5:$EC$5</c:f>
              <c:numCache>
                <c:formatCode>0.0</c:formatCode>
                <c:ptCount val="120"/>
                <c:pt idx="0">
                  <c:v>1.4659685863874339</c:v>
                </c:pt>
                <c:pt idx="1">
                  <c:v>3.4846884899683239</c:v>
                </c:pt>
                <c:pt idx="2">
                  <c:v>1.1616650532429773</c:v>
                </c:pt>
                <c:pt idx="3">
                  <c:v>-0.86956521739131043</c:v>
                </c:pt>
                <c:pt idx="4">
                  <c:v>-1.6377649325626242</c:v>
                </c:pt>
                <c:pt idx="5">
                  <c:v>2.4436090225563811</c:v>
                </c:pt>
                <c:pt idx="6">
                  <c:v>0.77444336882865894</c:v>
                </c:pt>
                <c:pt idx="7">
                  <c:v>-0.85959885386820423</c:v>
                </c:pt>
                <c:pt idx="8">
                  <c:v>3.2833020637898613</c:v>
                </c:pt>
                <c:pt idx="9">
                  <c:v>0.90579710144926828</c:v>
                </c:pt>
                <c:pt idx="10">
                  <c:v>0.37914691943128354</c:v>
                </c:pt>
                <c:pt idx="11">
                  <c:v>3.1107044830741115</c:v>
                </c:pt>
                <c:pt idx="12">
                  <c:v>2.6831785345717174</c:v>
                </c:pt>
                <c:pt idx="13">
                  <c:v>0.81632653061223248</c:v>
                </c:pt>
                <c:pt idx="14">
                  <c:v>5.3588516746411408</c:v>
                </c:pt>
                <c:pt idx="15">
                  <c:v>2.6315789473684292</c:v>
                </c:pt>
                <c:pt idx="16">
                  <c:v>3.3300685602350777</c:v>
                </c:pt>
                <c:pt idx="17">
                  <c:v>6.6055045871559637</c:v>
                </c:pt>
                <c:pt idx="18">
                  <c:v>2.7857829010566881</c:v>
                </c:pt>
                <c:pt idx="19">
                  <c:v>5.0096339113680166</c:v>
                </c:pt>
                <c:pt idx="20">
                  <c:v>2.5431425976385258</c:v>
                </c:pt>
                <c:pt idx="21">
                  <c:v>1.9748653500897495</c:v>
                </c:pt>
                <c:pt idx="22">
                  <c:v>8.0264400377714864</c:v>
                </c:pt>
                <c:pt idx="23">
                  <c:v>6.2999112688553627</c:v>
                </c:pt>
                <c:pt idx="24">
                  <c:v>5.5276381909547645</c:v>
                </c:pt>
                <c:pt idx="25">
                  <c:v>4.8582995951417018</c:v>
                </c:pt>
                <c:pt idx="26">
                  <c:v>1.9981834695731227</c:v>
                </c:pt>
                <c:pt idx="27">
                  <c:v>5.2231718898385626</c:v>
                </c:pt>
                <c:pt idx="28">
                  <c:v>3.5071090047393394</c:v>
                </c:pt>
                <c:pt idx="29">
                  <c:v>-0.34423407917384408</c:v>
                </c:pt>
                <c:pt idx="30">
                  <c:v>1.4018691588784993</c:v>
                </c:pt>
                <c:pt idx="31">
                  <c:v>4.0366972477064333</c:v>
                </c:pt>
                <c:pt idx="32">
                  <c:v>4.8715677590788209</c:v>
                </c:pt>
                <c:pt idx="33">
                  <c:v>0.2640845070422726</c:v>
                </c:pt>
                <c:pt idx="34">
                  <c:v>2.0104895104894993</c:v>
                </c:pt>
                <c:pt idx="35">
                  <c:v>0.75125208681134925</c:v>
                </c:pt>
                <c:pt idx="36">
                  <c:v>3.0476190476190546</c:v>
                </c:pt>
                <c:pt idx="37">
                  <c:v>4.15057915057917</c:v>
                </c:pt>
                <c:pt idx="38">
                  <c:v>5.5209260908281488</c:v>
                </c:pt>
                <c:pt idx="39">
                  <c:v>-0.54151624548736121</c:v>
                </c:pt>
                <c:pt idx="40">
                  <c:v>5.4945054945054972</c:v>
                </c:pt>
                <c:pt idx="41">
                  <c:v>7.8583765112262505</c:v>
                </c:pt>
                <c:pt idx="42">
                  <c:v>4.8847926267281183</c:v>
                </c:pt>
                <c:pt idx="43">
                  <c:v>4.0564373897707284</c:v>
                </c:pt>
                <c:pt idx="44">
                  <c:v>1.5202702702702631</c:v>
                </c:pt>
                <c:pt idx="45">
                  <c:v>6.9359086918349355</c:v>
                </c:pt>
                <c:pt idx="46">
                  <c:v>4.1988003427592124</c:v>
                </c:pt>
                <c:pt idx="47">
                  <c:v>3.6454018227009</c:v>
                </c:pt>
                <c:pt idx="48">
                  <c:v>5.9149722735674537</c:v>
                </c:pt>
                <c:pt idx="49">
                  <c:v>4.3558850787766445</c:v>
                </c:pt>
                <c:pt idx="50">
                  <c:v>5.4008438818565541</c:v>
                </c:pt>
                <c:pt idx="51">
                  <c:v>6.2613430127041569</c:v>
                </c:pt>
                <c:pt idx="52">
                  <c:v>7.118055555555558</c:v>
                </c:pt>
                <c:pt idx="53">
                  <c:v>4.643714971977575</c:v>
                </c:pt>
                <c:pt idx="54">
                  <c:v>8.2601054481546541</c:v>
                </c:pt>
                <c:pt idx="55">
                  <c:v>6.7796610169491567</c:v>
                </c:pt>
                <c:pt idx="56">
                  <c:v>4.6589018302828578</c:v>
                </c:pt>
                <c:pt idx="57">
                  <c:v>6.4860426929392423</c:v>
                </c:pt>
                <c:pt idx="58">
                  <c:v>7.483552631578938</c:v>
                </c:pt>
                <c:pt idx="59">
                  <c:v>5.8353317346123257</c:v>
                </c:pt>
                <c:pt idx="60">
                  <c:v>5.7591623036649331</c:v>
                </c:pt>
                <c:pt idx="61">
                  <c:v>7.460035523978692</c:v>
                </c:pt>
                <c:pt idx="62">
                  <c:v>-1.7614091273018384</c:v>
                </c:pt>
                <c:pt idx="63">
                  <c:v>7.8565328778821497</c:v>
                </c:pt>
                <c:pt idx="64">
                  <c:v>0.48622366288493257</c:v>
                </c:pt>
                <c:pt idx="65">
                  <c:v>-7.6511094108644429E-2</c:v>
                </c:pt>
                <c:pt idx="66">
                  <c:v>0.89285714285713969</c:v>
                </c:pt>
                <c:pt idx="67">
                  <c:v>-3.2539682539682535</c:v>
                </c:pt>
                <c:pt idx="68">
                  <c:v>5.246422893481717</c:v>
                </c:pt>
                <c:pt idx="69">
                  <c:v>-0.30840400925210565</c:v>
                </c:pt>
                <c:pt idx="70">
                  <c:v>-6.6564651874521763</c:v>
                </c:pt>
                <c:pt idx="71">
                  <c:v>-3.1722054380664777</c:v>
                </c:pt>
                <c:pt idx="72">
                  <c:v>-10.396039603960405</c:v>
                </c:pt>
                <c:pt idx="73">
                  <c:v>-10.08264462809918</c:v>
                </c:pt>
                <c:pt idx="74">
                  <c:v>-5.7864710676446718</c:v>
                </c:pt>
                <c:pt idx="75">
                  <c:v>-11.718131433095802</c:v>
                </c:pt>
                <c:pt idx="76">
                  <c:v>-12.177419354838703</c:v>
                </c:pt>
                <c:pt idx="77">
                  <c:v>-6.3552833078101001</c:v>
                </c:pt>
                <c:pt idx="78">
                  <c:v>-8.7691069991954862</c:v>
                </c:pt>
                <c:pt idx="79">
                  <c:v>-8.2854799015586558</c:v>
                </c:pt>
                <c:pt idx="80">
                  <c:v>-10.800604229607258</c:v>
                </c:pt>
                <c:pt idx="81">
                  <c:v>-10.131477184841465</c:v>
                </c:pt>
                <c:pt idx="82">
                  <c:v>-6.4754098360655821</c:v>
                </c:pt>
                <c:pt idx="83">
                  <c:v>-2.7301092043681585</c:v>
                </c:pt>
                <c:pt idx="84">
                  <c:v>-2.025782688766109</c:v>
                </c:pt>
                <c:pt idx="85">
                  <c:v>-0.18382352941176405</c:v>
                </c:pt>
                <c:pt idx="86">
                  <c:v>3.3737024221453416</c:v>
                </c:pt>
                <c:pt idx="87">
                  <c:v>2.0627802690582842</c:v>
                </c:pt>
                <c:pt idx="88">
                  <c:v>5.8769513314967714</c:v>
                </c:pt>
                <c:pt idx="89">
                  <c:v>5.8053965658217521</c:v>
                </c:pt>
                <c:pt idx="90">
                  <c:v>1.8518518518518379</c:v>
                </c:pt>
                <c:pt idx="91">
                  <c:v>4.4722719141323752</c:v>
                </c:pt>
                <c:pt idx="92">
                  <c:v>4.3183742591024643</c:v>
                </c:pt>
                <c:pt idx="93">
                  <c:v>4.0447504302925985</c:v>
                </c:pt>
                <c:pt idx="94">
                  <c:v>8.0631025416301618</c:v>
                </c:pt>
                <c:pt idx="95">
                  <c:v>6.8163592622293434</c:v>
                </c:pt>
                <c:pt idx="96">
                  <c:v>4.2293233082706827</c:v>
                </c:pt>
                <c:pt idx="97">
                  <c:v>4.3278084714548859</c:v>
                </c:pt>
                <c:pt idx="98">
                  <c:v>4.1841004184100417</c:v>
                </c:pt>
                <c:pt idx="99">
                  <c:v>3.0755711775043881</c:v>
                </c:pt>
                <c:pt idx="100">
                  <c:v>5.8976582827406698</c:v>
                </c:pt>
                <c:pt idx="101">
                  <c:v>1.3910355486862258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Data!$A$6</c:f>
              <c:strCache>
                <c:ptCount val="1"/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Data!$N$6:$EC$6</c:f>
              <c:numCache>
                <c:formatCode>0.0</c:formatCode>
                <c:ptCount val="120"/>
                <c:pt idx="0">
                  <c:v>1.6520894071914372</c:v>
                </c:pt>
                <c:pt idx="1">
                  <c:v>1.5503875968992276</c:v>
                </c:pt>
                <c:pt idx="2">
                  <c:v>1.158301158301156</c:v>
                </c:pt>
                <c:pt idx="3">
                  <c:v>0.86621751684310411</c:v>
                </c:pt>
                <c:pt idx="4">
                  <c:v>0.86538461538461231</c:v>
                </c:pt>
                <c:pt idx="5">
                  <c:v>0.86455331412105263</c:v>
                </c:pt>
                <c:pt idx="6">
                  <c:v>0.95969289827255722</c:v>
                </c:pt>
                <c:pt idx="7">
                  <c:v>1.1505273250239645</c:v>
                </c:pt>
                <c:pt idx="8">
                  <c:v>1.2452107279693481</c:v>
                </c:pt>
                <c:pt idx="9">
                  <c:v>1.4367816091954033</c:v>
                </c:pt>
                <c:pt idx="10">
                  <c:v>1.6283524904214364</c:v>
                </c:pt>
                <c:pt idx="11">
                  <c:v>1.8181818181818299</c:v>
                </c:pt>
                <c:pt idx="12">
                  <c:v>2.1032504780114758</c:v>
                </c:pt>
                <c:pt idx="13">
                  <c:v>2.2900763358778775</c:v>
                </c:pt>
                <c:pt idx="14">
                  <c:v>2.7671755725190872</c:v>
                </c:pt>
                <c:pt idx="15">
                  <c:v>3.1488549618320594</c:v>
                </c:pt>
                <c:pt idx="16">
                  <c:v>3.4318398474737721</c:v>
                </c:pt>
                <c:pt idx="17">
                  <c:v>3.8095238095238182</c:v>
                </c:pt>
                <c:pt idx="18">
                  <c:v>3.8973384030418279</c:v>
                </c:pt>
                <c:pt idx="19">
                  <c:v>3.8862559241706007</c:v>
                </c:pt>
                <c:pt idx="20">
                  <c:v>4.0681173131504211</c:v>
                </c:pt>
                <c:pt idx="21">
                  <c:v>4.2492917847025469</c:v>
                </c:pt>
                <c:pt idx="22">
                  <c:v>4.429783223374173</c:v>
                </c:pt>
                <c:pt idx="23">
                  <c:v>4.4172932330826864</c:v>
                </c:pt>
                <c:pt idx="24">
                  <c:v>4.2134831460674205</c:v>
                </c:pt>
                <c:pt idx="25">
                  <c:v>3.917910447761197</c:v>
                </c:pt>
                <c:pt idx="26">
                  <c:v>3.6211699164345301</c:v>
                </c:pt>
                <c:pt idx="27">
                  <c:v>3.4227567067530051</c:v>
                </c:pt>
                <c:pt idx="28">
                  <c:v>3.0414746543778737</c:v>
                </c:pt>
                <c:pt idx="29">
                  <c:v>2.6605504587156048</c:v>
                </c:pt>
                <c:pt idx="30">
                  <c:v>2.653247941445569</c:v>
                </c:pt>
                <c:pt idx="31">
                  <c:v>2.7372262773722733</c:v>
                </c:pt>
                <c:pt idx="32">
                  <c:v>2.7272727272727337</c:v>
                </c:pt>
                <c:pt idx="33">
                  <c:v>2.6268115942028825</c:v>
                </c:pt>
                <c:pt idx="34">
                  <c:v>2.6173285198556107</c:v>
                </c:pt>
                <c:pt idx="35">
                  <c:v>2.7902790279028089</c:v>
                </c:pt>
                <c:pt idx="36">
                  <c:v>2.9649595687331498</c:v>
                </c:pt>
                <c:pt idx="37">
                  <c:v>3.3213644524236807</c:v>
                </c:pt>
                <c:pt idx="38">
                  <c:v>3.584229390680993</c:v>
                </c:pt>
                <c:pt idx="39">
                  <c:v>3.8461538461538547</c:v>
                </c:pt>
                <c:pt idx="40">
                  <c:v>4.3828264758497326</c:v>
                </c:pt>
                <c:pt idx="41">
                  <c:v>4.8257372654155528</c:v>
                </c:pt>
                <c:pt idx="42">
                  <c:v>4.9019607843137303</c:v>
                </c:pt>
                <c:pt idx="43">
                  <c:v>4.7957371225577416</c:v>
                </c:pt>
                <c:pt idx="44">
                  <c:v>4.7787610619469012</c:v>
                </c:pt>
                <c:pt idx="45">
                  <c:v>4.9426301853486398</c:v>
                </c:pt>
                <c:pt idx="46">
                  <c:v>5.1011433597185629</c:v>
                </c:pt>
                <c:pt idx="47">
                  <c:v>5.166374781085814</c:v>
                </c:pt>
                <c:pt idx="48">
                  <c:v>5.4101221640488584</c:v>
                </c:pt>
                <c:pt idx="49">
                  <c:v>5.5603822762815058</c:v>
                </c:pt>
                <c:pt idx="50">
                  <c:v>5.6228373702422063</c:v>
                </c:pt>
                <c:pt idx="51">
                  <c:v>5.6847545219638418</c:v>
                </c:pt>
                <c:pt idx="52">
                  <c:v>5.7412167952013649</c:v>
                </c:pt>
                <c:pt idx="53">
                  <c:v>5.8823529411764719</c:v>
                </c:pt>
                <c:pt idx="54">
                  <c:v>6.0322854715378016</c:v>
                </c:pt>
                <c:pt idx="55">
                  <c:v>6.1016949152542299</c:v>
                </c:pt>
                <c:pt idx="56">
                  <c:v>5.9966216216216228</c:v>
                </c:pt>
                <c:pt idx="57">
                  <c:v>5.887300252312877</c:v>
                </c:pt>
                <c:pt idx="58">
                  <c:v>5.6903765690376584</c:v>
                </c:pt>
                <c:pt idx="59">
                  <c:v>5.4121565362198254</c:v>
                </c:pt>
                <c:pt idx="60">
                  <c:v>4.8841059602648951</c:v>
                </c:pt>
                <c:pt idx="61">
                  <c:v>4.2798353909464959</c:v>
                </c:pt>
                <c:pt idx="62">
                  <c:v>3.6855036855036882</c:v>
                </c:pt>
                <c:pt idx="63">
                  <c:v>3.0969845150774278</c:v>
                </c:pt>
                <c:pt idx="64">
                  <c:v>2.3500810372771408</c:v>
                </c:pt>
                <c:pt idx="65">
                  <c:v>1.449275362318847</c:v>
                </c:pt>
                <c:pt idx="66">
                  <c:v>0.96153846153845812</c:v>
                </c:pt>
                <c:pt idx="67">
                  <c:v>0.79872204472843933</c:v>
                </c:pt>
                <c:pt idx="68">
                  <c:v>0.7171314741035939</c:v>
                </c:pt>
                <c:pt idx="69">
                  <c:v>0.55599682287528207</c:v>
                </c:pt>
                <c:pt idx="70">
                  <c:v>-4.6714172604908839</c:v>
                </c:pt>
                <c:pt idx="71">
                  <c:v>-4.8183254344391742</c:v>
                </c:pt>
                <c:pt idx="72">
                  <c:v>-9.3922651933701751</c:v>
                </c:pt>
                <c:pt idx="73">
                  <c:v>-9.3922651933701751</c:v>
                </c:pt>
                <c:pt idx="74">
                  <c:v>-9.399684044233803</c:v>
                </c:pt>
                <c:pt idx="75">
                  <c:v>-9.5652173913043477</c:v>
                </c:pt>
                <c:pt idx="76">
                  <c:v>-9.5803642121931816</c:v>
                </c:pt>
                <c:pt idx="77">
                  <c:v>-9.3650793650793656</c:v>
                </c:pt>
                <c:pt idx="78">
                  <c:v>-9.2857142857142865</c:v>
                </c:pt>
                <c:pt idx="79">
                  <c:v>-9.3502377179080831</c:v>
                </c:pt>
                <c:pt idx="80">
                  <c:v>-9.4936708860759449</c:v>
                </c:pt>
                <c:pt idx="81">
                  <c:v>-9.5576619273301748</c:v>
                </c:pt>
                <c:pt idx="82">
                  <c:v>-4.8172757475083099</c:v>
                </c:pt>
                <c:pt idx="83">
                  <c:v>-4.5643153526970899</c:v>
                </c:pt>
                <c:pt idx="84">
                  <c:v>0.60975609756097615</c:v>
                </c:pt>
                <c:pt idx="85">
                  <c:v>1.1324041811846763</c:v>
                </c:pt>
                <c:pt idx="86">
                  <c:v>1.7436791630339954</c:v>
                </c:pt>
                <c:pt idx="87">
                  <c:v>2.5349650349650199</c:v>
                </c:pt>
                <c:pt idx="88">
                  <c:v>3.2399299474606069</c:v>
                </c:pt>
                <c:pt idx="89">
                  <c:v>3.5901926444833476</c:v>
                </c:pt>
                <c:pt idx="90">
                  <c:v>3.8495188101487443</c:v>
                </c:pt>
                <c:pt idx="91">
                  <c:v>4.0209790209790208</c:v>
                </c:pt>
                <c:pt idx="92">
                  <c:v>4.3706293706293753</c:v>
                </c:pt>
                <c:pt idx="93">
                  <c:v>4.6288209606986985</c:v>
                </c:pt>
                <c:pt idx="94">
                  <c:v>4.9738219895288038</c:v>
                </c:pt>
                <c:pt idx="95">
                  <c:v>4.8695652173913029</c:v>
                </c:pt>
                <c:pt idx="96">
                  <c:v>4.5887445887445866</c:v>
                </c:pt>
                <c:pt idx="97">
                  <c:v>4.306632213608963</c:v>
                </c:pt>
                <c:pt idx="98">
                  <c:v>4.1131105398457546</c:v>
                </c:pt>
                <c:pt idx="99">
                  <c:v>4.0068201193520947</c:v>
                </c:pt>
                <c:pt idx="100">
                  <c:v>3.8167938931297662</c:v>
                </c:pt>
                <c:pt idx="101">
                  <c:v>3.8038884192730382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Data!$A$7</c:f>
              <c:strCache>
                <c:ptCount val="1"/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Data!$N$7:$EC$7</c:f>
              <c:numCache>
                <c:formatCode>General</c:formatCode>
                <c:ptCount val="120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575296"/>
        <c:axId val="123671296"/>
      </c:lineChart>
      <c:catAx>
        <c:axId val="12357529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3671296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367129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crossAx val="123575296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4903888888888889"/>
          <c:w val="0.83722512402065707"/>
          <c:h val="0.70224285714285717"/>
        </c:manualLayout>
      </c:layout>
      <c:lineChart>
        <c:grouping val="standard"/>
        <c:varyColors val="0"/>
        <c:ser>
          <c:idx val="0"/>
          <c:order val="0"/>
          <c:tx>
            <c:strRef>
              <c:f>Data!$A$3</c:f>
              <c:strCache>
                <c:ptCount val="1"/>
                <c:pt idx="0">
                  <c:v>Eur/$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11e</c:v>
                </c:pt>
                <c:pt idx="112">
                  <c:v> 12e</c:v>
                </c:pt>
              </c:strCache>
            </c:strRef>
          </c:cat>
          <c:val>
            <c:numRef>
              <c:f>Data!$N$3:$EC$3</c:f>
              <c:numCache>
                <c:formatCode>0.0</c:formatCode>
                <c:ptCount val="120"/>
                <c:pt idx="0">
                  <c:v>1.0622</c:v>
                </c:pt>
                <c:pt idx="1">
                  <c:v>1.0772999999999999</c:v>
                </c:pt>
                <c:pt idx="2">
                  <c:v>1.0807</c:v>
                </c:pt>
                <c:pt idx="3">
                  <c:v>1.0848</c:v>
                </c:pt>
                <c:pt idx="4">
                  <c:v>1.1581999999999999</c:v>
                </c:pt>
                <c:pt idx="5">
                  <c:v>1.1662999999999999</c:v>
                </c:pt>
                <c:pt idx="6">
                  <c:v>1.1372</c:v>
                </c:pt>
                <c:pt idx="7">
                  <c:v>1.1138999999999999</c:v>
                </c:pt>
                <c:pt idx="8">
                  <c:v>1.1222000000000001</c:v>
                </c:pt>
                <c:pt idx="9">
                  <c:v>1.1692</c:v>
                </c:pt>
                <c:pt idx="10">
                  <c:v>1.1701999999999999</c:v>
                </c:pt>
                <c:pt idx="11">
                  <c:v>1.2285999999999999</c:v>
                </c:pt>
                <c:pt idx="12">
                  <c:v>1.2613000000000001</c:v>
                </c:pt>
                <c:pt idx="13">
                  <c:v>1.2645999999999999</c:v>
                </c:pt>
                <c:pt idx="14">
                  <c:v>1.2262</c:v>
                </c:pt>
                <c:pt idx="15">
                  <c:v>1.1984999999999999</c:v>
                </c:pt>
                <c:pt idx="16">
                  <c:v>1.2007000000000001</c:v>
                </c:pt>
                <c:pt idx="17">
                  <c:v>1.2138</c:v>
                </c:pt>
                <c:pt idx="18">
                  <c:v>1.2265999999999999</c:v>
                </c:pt>
                <c:pt idx="19">
                  <c:v>1.2176</c:v>
                </c:pt>
                <c:pt idx="20">
                  <c:v>1.2218</c:v>
                </c:pt>
                <c:pt idx="21">
                  <c:v>1.2490000000000001</c:v>
                </c:pt>
                <c:pt idx="22">
                  <c:v>1.2990999999999999</c:v>
                </c:pt>
                <c:pt idx="23">
                  <c:v>1.3408</c:v>
                </c:pt>
                <c:pt idx="24">
                  <c:v>1.3119000000000001</c:v>
                </c:pt>
                <c:pt idx="25">
                  <c:v>1.3013999999999999</c:v>
                </c:pt>
                <c:pt idx="26">
                  <c:v>1.3201000000000001</c:v>
                </c:pt>
                <c:pt idx="27">
                  <c:v>1.2938000000000001</c:v>
                </c:pt>
                <c:pt idx="28">
                  <c:v>1.2694000000000001</c:v>
                </c:pt>
                <c:pt idx="29">
                  <c:v>1.2164999999999999</c:v>
                </c:pt>
                <c:pt idx="30">
                  <c:v>1.2037</c:v>
                </c:pt>
                <c:pt idx="31">
                  <c:v>1.2292000000000001</c:v>
                </c:pt>
                <c:pt idx="32">
                  <c:v>1.2256</c:v>
                </c:pt>
                <c:pt idx="33">
                  <c:v>1.2015</c:v>
                </c:pt>
                <c:pt idx="34">
                  <c:v>1.1786000000000001</c:v>
                </c:pt>
                <c:pt idx="35">
                  <c:v>1.1856</c:v>
                </c:pt>
                <c:pt idx="36">
                  <c:v>1.2102999999999999</c:v>
                </c:pt>
                <c:pt idx="37">
                  <c:v>1.1938</c:v>
                </c:pt>
                <c:pt idx="38">
                  <c:v>1.202</c:v>
                </c:pt>
                <c:pt idx="39">
                  <c:v>1.2271000000000001</c:v>
                </c:pt>
                <c:pt idx="40">
                  <c:v>1.2769999999999999</c:v>
                </c:pt>
                <c:pt idx="41">
                  <c:v>1.2649999999999999</c:v>
                </c:pt>
                <c:pt idx="42">
                  <c:v>1.2684</c:v>
                </c:pt>
                <c:pt idx="43">
                  <c:v>1.2810999999999999</c:v>
                </c:pt>
                <c:pt idx="44">
                  <c:v>1.2726999999999999</c:v>
                </c:pt>
                <c:pt idx="45">
                  <c:v>1.2611000000000001</c:v>
                </c:pt>
                <c:pt idx="46">
                  <c:v>1.2881</c:v>
                </c:pt>
                <c:pt idx="47">
                  <c:v>1.3212999999999999</c:v>
                </c:pt>
                <c:pt idx="48">
                  <c:v>1.2999000000000001</c:v>
                </c:pt>
                <c:pt idx="49">
                  <c:v>1.3073999999999999</c:v>
                </c:pt>
                <c:pt idx="50">
                  <c:v>1.3242</c:v>
                </c:pt>
                <c:pt idx="51">
                  <c:v>1.3515999999999999</c:v>
                </c:pt>
                <c:pt idx="52">
                  <c:v>1.3511</c:v>
                </c:pt>
                <c:pt idx="53">
                  <c:v>1.3419000000000001</c:v>
                </c:pt>
                <c:pt idx="54">
                  <c:v>1.3715999999999999</c:v>
                </c:pt>
                <c:pt idx="55">
                  <c:v>1.3622000000000001</c:v>
                </c:pt>
                <c:pt idx="56">
                  <c:v>1.3895999999999999</c:v>
                </c:pt>
                <c:pt idx="57">
                  <c:v>1.4227000000000001</c:v>
                </c:pt>
                <c:pt idx="58">
                  <c:v>1.4683999999999999</c:v>
                </c:pt>
                <c:pt idx="59">
                  <c:v>1.4570000000000001</c:v>
                </c:pt>
                <c:pt idx="60">
                  <c:v>1.4718</c:v>
                </c:pt>
                <c:pt idx="61">
                  <c:v>1.4748000000000001</c:v>
                </c:pt>
                <c:pt idx="62">
                  <c:v>1.5527</c:v>
                </c:pt>
                <c:pt idx="63">
                  <c:v>1.5750999999999999</c:v>
                </c:pt>
                <c:pt idx="64">
                  <c:v>1.5557000000000001</c:v>
                </c:pt>
                <c:pt idx="65">
                  <c:v>1.5552999999999999</c:v>
                </c:pt>
                <c:pt idx="66">
                  <c:v>1.577</c:v>
                </c:pt>
                <c:pt idx="67">
                  <c:v>1.4975000000000001</c:v>
                </c:pt>
                <c:pt idx="68">
                  <c:v>1.4370000000000001</c:v>
                </c:pt>
                <c:pt idx="69">
                  <c:v>1.3322000000000001</c:v>
                </c:pt>
                <c:pt idx="70">
                  <c:v>1.2732000000000001</c:v>
                </c:pt>
                <c:pt idx="71">
                  <c:v>1.3449</c:v>
                </c:pt>
                <c:pt idx="72">
                  <c:v>1.3239000000000001</c:v>
                </c:pt>
                <c:pt idx="73">
                  <c:v>1.2785</c:v>
                </c:pt>
                <c:pt idx="74">
                  <c:v>1.3049999999999999</c:v>
                </c:pt>
                <c:pt idx="75">
                  <c:v>1.319</c:v>
                </c:pt>
                <c:pt idx="76">
                  <c:v>1.365</c:v>
                </c:pt>
                <c:pt idx="77">
                  <c:v>1.4016</c:v>
                </c:pt>
                <c:pt idx="78">
                  <c:v>1.4088000000000001</c:v>
                </c:pt>
                <c:pt idx="79">
                  <c:v>1.4268000000000001</c:v>
                </c:pt>
                <c:pt idx="80">
                  <c:v>1.4561999999999999</c:v>
                </c:pt>
                <c:pt idx="81">
                  <c:v>1.4816</c:v>
                </c:pt>
                <c:pt idx="82">
                  <c:v>1.4914000000000001</c:v>
                </c:pt>
                <c:pt idx="83">
                  <c:v>1.4614</c:v>
                </c:pt>
                <c:pt idx="84">
                  <c:v>1.4272</c:v>
                </c:pt>
                <c:pt idx="85">
                  <c:v>1.3686</c:v>
                </c:pt>
                <c:pt idx="86">
                  <c:v>1.3569</c:v>
                </c:pt>
                <c:pt idx="87">
                  <c:v>1.3406</c:v>
                </c:pt>
                <c:pt idx="88">
                  <c:v>1.2565</c:v>
                </c:pt>
                <c:pt idx="89">
                  <c:v>1.2209000000000001</c:v>
                </c:pt>
                <c:pt idx="90">
                  <c:v>1.2769999999999999</c:v>
                </c:pt>
                <c:pt idx="91">
                  <c:v>1.2894000000000001</c:v>
                </c:pt>
                <c:pt idx="92">
                  <c:v>1.3067</c:v>
                </c:pt>
                <c:pt idx="93">
                  <c:v>1.3897999999999999</c:v>
                </c:pt>
                <c:pt idx="94">
                  <c:v>1.3661000000000001</c:v>
                </c:pt>
                <c:pt idx="95">
                  <c:v>1.3220000000000001</c:v>
                </c:pt>
                <c:pt idx="96">
                  <c:v>1.3360000000000001</c:v>
                </c:pt>
                <c:pt idx="97">
                  <c:v>1.3649</c:v>
                </c:pt>
                <c:pt idx="98">
                  <c:v>1.3998999999999999</c:v>
                </c:pt>
                <c:pt idx="99">
                  <c:v>1.4441999999999999</c:v>
                </c:pt>
                <c:pt idx="100">
                  <c:v>1.4349000000000001</c:v>
                </c:pt>
                <c:pt idx="101">
                  <c:v>1.4388000000000001</c:v>
                </c:pt>
                <c:pt idx="102">
                  <c:v>1.4263999999999999</c:v>
                </c:pt>
                <c:pt idx="103">
                  <c:v>1.4342999999999999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Data!$A$4</c:f>
              <c:strCache>
                <c:ptCount val="1"/>
                <c:pt idx="0">
                  <c:v>Eur/$.e1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11e</c:v>
                </c:pt>
                <c:pt idx="112">
                  <c:v> 12e</c:v>
                </c:pt>
              </c:strCache>
            </c:strRef>
          </c:cat>
          <c:val>
            <c:numRef>
              <c:f>Data!$N$4:$EC$4</c:f>
              <c:numCache>
                <c:formatCode>General</c:formatCode>
                <c:ptCount val="120"/>
                <c:pt idx="96" formatCode="0.00">
                  <c:v>1.38</c:v>
                </c:pt>
                <c:pt idx="97">
                  <c:v>1.38</c:v>
                </c:pt>
                <c:pt idx="98">
                  <c:v>1.38</c:v>
                </c:pt>
                <c:pt idx="99">
                  <c:v>1.38</c:v>
                </c:pt>
                <c:pt idx="100">
                  <c:v>1.38</c:v>
                </c:pt>
                <c:pt idx="101">
                  <c:v>1.38</c:v>
                </c:pt>
                <c:pt idx="102">
                  <c:v>1.38</c:v>
                </c:pt>
                <c:pt idx="103">
                  <c:v>1.38</c:v>
                </c:pt>
                <c:pt idx="104">
                  <c:v>1.38</c:v>
                </c:pt>
                <c:pt idx="105">
                  <c:v>1.38</c:v>
                </c:pt>
                <c:pt idx="106">
                  <c:v>1.38</c:v>
                </c:pt>
                <c:pt idx="107">
                  <c:v>1.38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Data!$A$5</c:f>
              <c:strCache>
                <c:ptCount val="1"/>
                <c:pt idx="0">
                  <c:v>Eur/$.e2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Data!$N$2:$EC$2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11e</c:v>
                </c:pt>
                <c:pt idx="112">
                  <c:v> 12e</c:v>
                </c:pt>
              </c:strCache>
            </c:strRef>
          </c:cat>
          <c:val>
            <c:numRef>
              <c:f>Data!$N$5:$EC$5</c:f>
              <c:numCache>
                <c:formatCode>General</c:formatCode>
                <c:ptCount val="120"/>
                <c:pt idx="108" formatCode="0.00">
                  <c:v>1.2</c:v>
                </c:pt>
                <c:pt idx="109">
                  <c:v>1.2</c:v>
                </c:pt>
                <c:pt idx="110">
                  <c:v>1.2</c:v>
                </c:pt>
                <c:pt idx="111">
                  <c:v>1.2</c:v>
                </c:pt>
                <c:pt idx="112">
                  <c:v>1.2</c:v>
                </c:pt>
                <c:pt idx="113">
                  <c:v>1.2</c:v>
                </c:pt>
                <c:pt idx="114">
                  <c:v>1.2</c:v>
                </c:pt>
                <c:pt idx="115">
                  <c:v>1.2</c:v>
                </c:pt>
                <c:pt idx="116">
                  <c:v>1.2</c:v>
                </c:pt>
                <c:pt idx="117">
                  <c:v>1.2</c:v>
                </c:pt>
                <c:pt idx="118">
                  <c:v>1.2</c:v>
                </c:pt>
                <c:pt idx="119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716352"/>
        <c:axId val="123717888"/>
      </c:lineChart>
      <c:catAx>
        <c:axId val="123716352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3717888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3717888"/>
        <c:scaling>
          <c:orientation val="minMax"/>
          <c:max val="1.8"/>
          <c:min val="0.8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.0" sourceLinked="0"/>
        <c:majorTickMark val="none"/>
        <c:minorTickMark val="none"/>
        <c:tickLblPos val="nextTo"/>
        <c:spPr>
          <a:ln w="9525">
            <a:noFill/>
          </a:ln>
        </c:spPr>
        <c:crossAx val="123716352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4903888888888889"/>
          <c:w val="0.83722512402065707"/>
          <c:h val="0.70224285714285717"/>
        </c:manualLayout>
      </c:layout>
      <c:lineChart>
        <c:grouping val="standard"/>
        <c:varyColors val="0"/>
        <c:ser>
          <c:idx val="0"/>
          <c:order val="0"/>
          <c:tx>
            <c:strRef>
              <c:f>Investoinnit!$A$4</c:f>
              <c:strCache>
                <c:ptCount val="1"/>
                <c:pt idx="0">
                  <c:v>Investoinnit, muutos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Investoinnit!$F$2:$AS$2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Investoinnit!$F$4:$AS$4</c:f>
              <c:numCache>
                <c:formatCode>0.0</c:formatCode>
                <c:ptCount val="40"/>
                <c:pt idx="0">
                  <c:v>1.991540359534727</c:v>
                </c:pt>
                <c:pt idx="1">
                  <c:v>-0.65688970363581012</c:v>
                </c:pt>
                <c:pt idx="2">
                  <c:v>4.424653661294875</c:v>
                </c:pt>
                <c:pt idx="3">
                  <c:v>5.6949250288350628</c:v>
                </c:pt>
                <c:pt idx="4">
                  <c:v>5.6160359426300266</c:v>
                </c:pt>
                <c:pt idx="5">
                  <c:v>7.3658311548516098</c:v>
                </c:pt>
                <c:pt idx="6">
                  <c:v>1.7192364965479934</c:v>
                </c:pt>
                <c:pt idx="7">
                  <c:v>5.2243895785022421</c:v>
                </c:pt>
                <c:pt idx="8">
                  <c:v>1.5379581151832467</c:v>
                </c:pt>
                <c:pt idx="9">
                  <c:v>2.6210254941277489</c:v>
                </c:pt>
                <c:pt idx="10">
                  <c:v>5.1770029278679797</c:v>
                </c:pt>
                <c:pt idx="11">
                  <c:v>4.614985740212596</c:v>
                </c:pt>
                <c:pt idx="12">
                  <c:v>7.1543667418627166</c:v>
                </c:pt>
                <c:pt idx="13">
                  <c:v>1.4375436147941345</c:v>
                </c:pt>
                <c:pt idx="14">
                  <c:v>1.0122738200683212</c:v>
                </c:pt>
                <c:pt idx="15">
                  <c:v>-0.80545229244114447</c:v>
                </c:pt>
                <c:pt idx="16">
                  <c:v>3.2180451127819643</c:v>
                </c:pt>
                <c:pt idx="17">
                  <c:v>17.583929554210243</c:v>
                </c:pt>
                <c:pt idx="18">
                  <c:v>8.204935487911813</c:v>
                </c:pt>
                <c:pt idx="19">
                  <c:v>13.054341036851969</c:v>
                </c:pt>
                <c:pt idx="20">
                  <c:v>6.1188811188811254</c:v>
                </c:pt>
                <c:pt idx="21">
                  <c:v>-3.3934004212497038</c:v>
                </c:pt>
                <c:pt idx="22">
                  <c:v>2.5468858532067706</c:v>
                </c:pt>
                <c:pt idx="23">
                  <c:v>-6.7734806629834221</c:v>
                </c:pt>
                <c:pt idx="24">
                  <c:v>-13.824821526633713</c:v>
                </c:pt>
                <c:pt idx="25">
                  <c:v>-12.560562015503873</c:v>
                </c:pt>
                <c:pt idx="26">
                  <c:v>-18.785278843982844</c:v>
                </c:pt>
                <c:pt idx="27">
                  <c:v>-8.4982813796373069</c:v>
                </c:pt>
                <c:pt idx="28">
                  <c:v>-7.9337263023737448</c:v>
                </c:pt>
                <c:pt idx="29">
                  <c:v>0.66491203767835572</c:v>
                </c:pt>
                <c:pt idx="30">
                  <c:v>9.0909090909090828</c:v>
                </c:pt>
                <c:pt idx="31">
                  <c:v>7.5259067357512865</c:v>
                </c:pt>
                <c:pt idx="32">
                  <c:v>7.6483820730230079</c:v>
                </c:pt>
                <c:pt idx="33">
                  <c:v>7.4170909591303236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Investoinnit!$A$5</c:f>
              <c:strCache>
                <c:ptCount val="1"/>
                <c:pt idx="0">
                  <c:v>Investoinnit, muutos.e</c:v>
                </c:pt>
              </c:strCache>
            </c:strRef>
          </c:tx>
          <c:spPr>
            <a:ln w="34925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Investoinnit!$F$2:$AS$2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Investoinnit!$F$5:$AS$5</c:f>
              <c:numCache>
                <c:formatCode>General</c:formatCode>
                <c:ptCount val="40"/>
                <c:pt idx="32" formatCode="0.0">
                  <c:v>4.9451133144476023</c:v>
                </c:pt>
                <c:pt idx="33" formatCode="0.0">
                  <c:v>4.9451133144476023</c:v>
                </c:pt>
                <c:pt idx="34" formatCode="0.0">
                  <c:v>4.9451133144476023</c:v>
                </c:pt>
                <c:pt idx="35" formatCode="0.0">
                  <c:v>4.9451133144476023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Investoinnit!$A$6</c:f>
              <c:strCache>
                <c:ptCount val="1"/>
                <c:pt idx="0">
                  <c:v>Investoinnit, muutos.e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Investoinnit!$F$2:$AS$2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Investoinnit!$F$6:$AS$6</c:f>
              <c:numCache>
                <c:formatCode>General</c:formatCode>
                <c:ptCount val="40"/>
                <c:pt idx="36" formatCode="0.0">
                  <c:v>-4.1345446774529115</c:v>
                </c:pt>
                <c:pt idx="37" formatCode="0.0">
                  <c:v>-4.1345446774529115</c:v>
                </c:pt>
                <c:pt idx="38" formatCode="0.0">
                  <c:v>-4.1345446774529115</c:v>
                </c:pt>
                <c:pt idx="39" formatCode="0.0">
                  <c:v>-4.1345446774529115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783808"/>
        <c:axId val="123785600"/>
      </c:lineChart>
      <c:catAx>
        <c:axId val="12378380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3785600"/>
        <c:crosses val="autoZero"/>
        <c:auto val="0"/>
        <c:lblAlgn val="ctr"/>
        <c:lblOffset val="100"/>
        <c:tickLblSkip val="1"/>
        <c:tickMarkSkip val="4"/>
        <c:noMultiLvlLbl val="1"/>
      </c:catAx>
      <c:valAx>
        <c:axId val="1237856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378380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'Tulot ja kulutus'!$B$4</c:f>
          <c:strCache>
            <c:ptCount val="1"/>
            <c:pt idx="0">
              <c:v>Tulot ja kulutus</c:v>
            </c:pt>
          </c:strCache>
        </c:strRef>
      </c:tx>
      <c:layout/>
      <c:overlay val="0"/>
      <c:txPr>
        <a:bodyPr/>
        <a:lstStyle/>
        <a:p>
          <a:pPr>
            <a:defRPr>
              <a:solidFill>
                <a:schemeClr val="accent1"/>
              </a:solidFill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3419324289684528"/>
          <c:y val="0.13114625750117942"/>
          <c:w val="0.83722512402065707"/>
          <c:h val="0.7201353633815244"/>
        </c:manualLayout>
      </c:layout>
      <c:lineChart>
        <c:grouping val="standard"/>
        <c:varyColors val="0"/>
        <c:ser>
          <c:idx val="0"/>
          <c:order val="0"/>
          <c:tx>
            <c:strRef>
              <c:f>'Tulot ja kulutus'!$A$2</c:f>
              <c:strCache>
                <c:ptCount val="1"/>
                <c:pt idx="0">
                  <c:v>Yksityinen kulutus</c:v>
                </c:pt>
              </c:strCache>
            </c:strRef>
          </c:tx>
          <c:spPr>
            <a:ln>
              <a:solidFill>
                <a:srgbClr val="41953B"/>
              </a:solidFill>
            </a:ln>
          </c:spPr>
          <c:marker>
            <c:symbol val="none"/>
          </c:marker>
          <c:cat>
            <c:strRef>
              <c:f>'Tulot ja kulutus'!$B$1:$K$1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'Tulot ja kulutus'!$B$2:$K$2</c:f>
              <c:numCache>
                <c:formatCode>0.0</c:formatCode>
                <c:ptCount val="10"/>
                <c:pt idx="0">
                  <c:v>4.7815931873902873</c:v>
                </c:pt>
                <c:pt idx="1">
                  <c:v>3.4405416257078381</c:v>
                </c:pt>
                <c:pt idx="2">
                  <c:v>3.0744726416104484</c:v>
                </c:pt>
                <c:pt idx="3">
                  <c:v>4.2839148670934524</c:v>
                </c:pt>
                <c:pt idx="4">
                  <c:v>3.4741246202121934</c:v>
                </c:pt>
                <c:pt idx="5">
                  <c:v>1.7665888469036606</c:v>
                </c:pt>
                <c:pt idx="6">
                  <c:v>-3.0567840503275545</c:v>
                </c:pt>
                <c:pt idx="7">
                  <c:v>2.7225820616972207</c:v>
                </c:pt>
                <c:pt idx="8">
                  <c:v>3.2854082047116151</c:v>
                </c:pt>
                <c:pt idx="9">
                  <c:v>-1.0363386740878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'Tulot ja kulutus'!$A$3</c:f>
              <c:strCache>
                <c:ptCount val="1"/>
                <c:pt idx="0">
                  <c:v>Käytettävissä olevat tulot</c:v>
                </c:pt>
              </c:strCache>
            </c:strRef>
          </c:tx>
          <c:spPr>
            <a:ln w="25400">
              <a:solidFill>
                <a:srgbClr val="008797"/>
              </a:solidFill>
            </a:ln>
          </c:spPr>
          <c:marker>
            <c:symbol val="none"/>
          </c:marker>
          <c:cat>
            <c:strRef>
              <c:f>'Tulot ja kulutus'!$B$1:$K$1</c:f>
              <c:strCache>
                <c:ptCount val="10"/>
                <c:pt idx="0">
                  <c:v>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11e</c:v>
                </c:pt>
                <c:pt idx="9">
                  <c:v>12e</c:v>
                </c:pt>
              </c:strCache>
            </c:strRef>
          </c:cat>
          <c:val>
            <c:numRef>
              <c:f>'Tulot ja kulutus'!$B$3:$K$3</c:f>
              <c:numCache>
                <c:formatCode>0.0</c:formatCode>
                <c:ptCount val="10"/>
                <c:pt idx="0">
                  <c:v>6.059959122129122</c:v>
                </c:pt>
                <c:pt idx="1">
                  <c:v>4.7594668103620341</c:v>
                </c:pt>
                <c:pt idx="2">
                  <c:v>0.92571128407250569</c:v>
                </c:pt>
                <c:pt idx="3">
                  <c:v>2.6521588949529606</c:v>
                </c:pt>
                <c:pt idx="4">
                  <c:v>3.8359994245247053</c:v>
                </c:pt>
                <c:pt idx="5">
                  <c:v>2.4462769503567294</c:v>
                </c:pt>
                <c:pt idx="6">
                  <c:v>1.7924049192212799</c:v>
                </c:pt>
                <c:pt idx="7">
                  <c:v>2.1503843542190593</c:v>
                </c:pt>
                <c:pt idx="8">
                  <c:v>1.6612418645991722</c:v>
                </c:pt>
                <c:pt idx="9">
                  <c:v>-6.4189613384368904E-2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162048"/>
        <c:axId val="124163584"/>
      </c:lineChart>
      <c:catAx>
        <c:axId val="12416204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4163584"/>
        <c:crosses val="autoZero"/>
        <c:auto val="0"/>
        <c:lblAlgn val="ctr"/>
        <c:lblOffset val="100"/>
        <c:tickLblSkip val="1"/>
        <c:tickMarkSkip val="1"/>
        <c:noMultiLvlLbl val="1"/>
      </c:catAx>
      <c:valAx>
        <c:axId val="124163584"/>
        <c:scaling>
          <c:orientation val="minMax"/>
          <c:max val="8"/>
          <c:min val="-4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4162048"/>
        <c:crosses val="autoZero"/>
        <c:crossBetween val="between"/>
        <c:minorUnit val="1"/>
      </c:valAx>
      <c:spPr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38301587301587303"/>
          <c:y val="0.17240595238095238"/>
          <c:w val="0.57628769841269845"/>
          <c:h val="0.11846190476190477"/>
        </c:manualLayout>
      </c:layout>
      <c:overlay val="1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4903888888888889"/>
          <c:w val="0.83722512402065707"/>
          <c:h val="0.70224285714285717"/>
        </c:manualLayout>
      </c:layout>
      <c:lineChart>
        <c:grouping val="standard"/>
        <c:varyColors val="0"/>
        <c:ser>
          <c:idx val="0"/>
          <c:order val="0"/>
          <c:tx>
            <c:strRef>
              <c:f>Data!$A$4</c:f>
              <c:strCache>
                <c:ptCount val="1"/>
                <c:pt idx="0">
                  <c:v>BKT</c:v>
                </c:pt>
              </c:strCache>
            </c:strRef>
          </c:tx>
          <c:spPr>
            <a:ln w="25400"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Data!$F$4:$AS$4</c:f>
              <c:numCache>
                <c:formatCode>0.0\ %</c:formatCode>
                <c:ptCount val="40"/>
                <c:pt idx="0">
                  <c:v>2.078182032261866E-2</c:v>
                </c:pt>
                <c:pt idx="1">
                  <c:v>1.1618810303363869E-2</c:v>
                </c:pt>
                <c:pt idx="2">
                  <c:v>2.3003824313361898E-2</c:v>
                </c:pt>
                <c:pt idx="3">
                  <c:v>2.5077104891476631E-2</c:v>
                </c:pt>
                <c:pt idx="4">
                  <c:v>3.6132418247880604E-2</c:v>
                </c:pt>
                <c:pt idx="5">
                  <c:v>4.1788394340379176E-2</c:v>
                </c:pt>
                <c:pt idx="6">
                  <c:v>3.9110733503256778E-2</c:v>
                </c:pt>
                <c:pt idx="7">
                  <c:v>4.7858729578494463E-2</c:v>
                </c:pt>
                <c:pt idx="8">
                  <c:v>3.5317692243466592E-2</c:v>
                </c:pt>
                <c:pt idx="9">
                  <c:v>3.0627113518268967E-2</c:v>
                </c:pt>
                <c:pt idx="10">
                  <c:v>3.2269493881333267E-2</c:v>
                </c:pt>
                <c:pt idx="11">
                  <c:v>1.8703877633167831E-2</c:v>
                </c:pt>
                <c:pt idx="12">
                  <c:v>4.2016129032258043E-2</c:v>
                </c:pt>
                <c:pt idx="13">
                  <c:v>4.0867500733587692E-2</c:v>
                </c:pt>
                <c:pt idx="14">
                  <c:v>4.16633663366337E-2</c:v>
                </c:pt>
                <c:pt idx="15">
                  <c:v>5.1814972867604503E-2</c:v>
                </c:pt>
                <c:pt idx="16">
                  <c:v>4.9531769986843166E-2</c:v>
                </c:pt>
                <c:pt idx="17">
                  <c:v>5.5998359773443696E-2</c:v>
                </c:pt>
                <c:pt idx="18">
                  <c:v>5.457126200795881E-2</c:v>
                </c:pt>
                <c:pt idx="19">
                  <c:v>5.326955345738682E-2</c:v>
                </c:pt>
                <c:pt idx="20">
                  <c:v>3.3625838802448182E-2</c:v>
                </c:pt>
                <c:pt idx="21">
                  <c:v>2.3881176584797492E-2</c:v>
                </c:pt>
                <c:pt idx="22">
                  <c:v>1.1897322501562169E-2</c:v>
                </c:pt>
                <c:pt idx="23">
                  <c:v>-2.8985162640289164E-2</c:v>
                </c:pt>
                <c:pt idx="24">
                  <c:v>-8.7489001450619441E-2</c:v>
                </c:pt>
                <c:pt idx="25">
                  <c:v>-9.8369204513131692E-2</c:v>
                </c:pt>
                <c:pt idx="26">
                  <c:v>-8.3893494216289444E-2</c:v>
                </c:pt>
                <c:pt idx="27">
                  <c:v>-5.8598819697823101E-2</c:v>
                </c:pt>
                <c:pt idx="28">
                  <c:v>1.0320025018242474E-2</c:v>
                </c:pt>
                <c:pt idx="29">
                  <c:v>4.6400967453599007E-2</c:v>
                </c:pt>
                <c:pt idx="30">
                  <c:v>3.4691073141642326E-2</c:v>
                </c:pt>
                <c:pt idx="31">
                  <c:v>5.4390802205805944E-2</c:v>
                </c:pt>
                <c:pt idx="32">
                  <c:v>4.8416219562525731E-2</c:v>
                </c:pt>
                <c:pt idx="33">
                  <c:v>2.7384870487149104E-2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Data!$A$5</c:f>
              <c:strCache>
                <c:ptCount val="1"/>
                <c:pt idx="0">
                  <c:v>bkt.e</c:v>
                </c:pt>
              </c:strCache>
            </c:strRef>
          </c:tx>
          <c:spPr>
            <a:ln w="25400"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Data!$F$5:$AS$5</c:f>
              <c:numCache>
                <c:formatCode>General</c:formatCode>
                <c:ptCount val="40"/>
                <c:pt idx="32" formatCode="0.0\ %">
                  <c:v>2.9904994646413711E-2</c:v>
                </c:pt>
                <c:pt idx="33" formatCode="0.0\ %">
                  <c:v>2.9904994646413711E-2</c:v>
                </c:pt>
                <c:pt idx="34" formatCode="0.0\ %">
                  <c:v>2.9904994646413711E-2</c:v>
                </c:pt>
                <c:pt idx="35" formatCode="0.0\ %">
                  <c:v>2.9904994646413711E-2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Data!$A$6</c:f>
              <c:strCache>
                <c:ptCount val="1"/>
                <c:pt idx="0">
                  <c:v>bkt.e</c:v>
                </c:pt>
              </c:strCache>
            </c:strRef>
          </c:tx>
          <c:spPr>
            <a:ln w="25400">
              <a:solidFill>
                <a:srgbClr val="41953B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Data!$F$6:$AS$6</c:f>
              <c:numCache>
                <c:formatCode>General</c:formatCode>
                <c:ptCount val="40"/>
                <c:pt idx="36" formatCode="0.0\ %">
                  <c:v>-1.4528301096828778E-2</c:v>
                </c:pt>
                <c:pt idx="37" formatCode="0.0\ %">
                  <c:v>-1.4528301096828778E-2</c:v>
                </c:pt>
                <c:pt idx="38" formatCode="0.0\ %">
                  <c:v>-1.4528301096828778E-2</c:v>
                </c:pt>
                <c:pt idx="39" formatCode="0.0\ %">
                  <c:v>-1.4528301096828778E-2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Data!$A$8</c:f>
              <c:strCache>
                <c:ptCount val="1"/>
                <c:pt idx="0">
                  <c:v>Työlliset</c:v>
                </c:pt>
              </c:strCache>
            </c:strRef>
          </c:tx>
          <c:spPr>
            <a:ln>
              <a:solidFill>
                <a:srgbClr val="008797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Data!$F$8:$AS$8</c:f>
              <c:numCache>
                <c:formatCode>0.0\ %</c:formatCode>
                <c:ptCount val="40"/>
                <c:pt idx="0">
                  <c:v>4.6114432109307657E-3</c:v>
                </c:pt>
                <c:pt idx="1">
                  <c:v>6.6913864382218691E-3</c:v>
                </c:pt>
                <c:pt idx="2">
                  <c:v>2.6709628185017653E-3</c:v>
                </c:pt>
                <c:pt idx="3">
                  <c:v>-1.1861391171736013E-2</c:v>
                </c:pt>
                <c:pt idx="4">
                  <c:v>-3.4002040122405042E-4</c:v>
                </c:pt>
                <c:pt idx="5">
                  <c:v>-1.608806096528359E-3</c:v>
                </c:pt>
                <c:pt idx="6">
                  <c:v>4.2283298097300914E-5</c:v>
                </c:pt>
                <c:pt idx="7">
                  <c:v>1.6848152276429662E-2</c:v>
                </c:pt>
                <c:pt idx="8">
                  <c:v>1.3732993197278942E-2</c:v>
                </c:pt>
                <c:pt idx="9">
                  <c:v>9.9652277160546809E-3</c:v>
                </c:pt>
                <c:pt idx="10">
                  <c:v>1.0443533043000386E-2</c:v>
                </c:pt>
                <c:pt idx="11">
                  <c:v>1.9688857034444895E-2</c:v>
                </c:pt>
                <c:pt idx="12">
                  <c:v>2.0299458960701289E-2</c:v>
                </c:pt>
                <c:pt idx="13">
                  <c:v>1.6080950581517373E-2</c:v>
                </c:pt>
                <c:pt idx="14">
                  <c:v>2.439534689095324E-2</c:v>
                </c:pt>
                <c:pt idx="15">
                  <c:v>9.5096336723723418E-3</c:v>
                </c:pt>
                <c:pt idx="16">
                  <c:v>8.8379167180498985E-3</c:v>
                </c:pt>
                <c:pt idx="17">
                  <c:v>2.4545454545454648E-2</c:v>
                </c:pt>
                <c:pt idx="18">
                  <c:v>1.858584208161429E-2</c:v>
                </c:pt>
                <c:pt idx="19">
                  <c:v>3.2601572739187512E-2</c:v>
                </c:pt>
                <c:pt idx="20">
                  <c:v>3.251568739304056E-2</c:v>
                </c:pt>
                <c:pt idx="21">
                  <c:v>3.2951520529160172E-2</c:v>
                </c:pt>
                <c:pt idx="22">
                  <c:v>2.4302213666987482E-2</c:v>
                </c:pt>
                <c:pt idx="23">
                  <c:v>1.4397905759162333E-2</c:v>
                </c:pt>
                <c:pt idx="24">
                  <c:v>-6.7876874506708207E-3</c:v>
                </c:pt>
                <c:pt idx="25">
                  <c:v>-3.5726836125102523E-2</c:v>
                </c:pt>
                <c:pt idx="26">
                  <c:v>-4.474982381959125E-2</c:v>
                </c:pt>
                <c:pt idx="27">
                  <c:v>-5.1847507331378329E-2</c:v>
                </c:pt>
                <c:pt idx="28">
                  <c:v>-3.6315956770502256E-2</c:v>
                </c:pt>
                <c:pt idx="29">
                  <c:v>-1.7857142857142905E-2</c:v>
                </c:pt>
                <c:pt idx="30">
                  <c:v>-5.1231607852780803E-3</c:v>
                </c:pt>
                <c:pt idx="31">
                  <c:v>1.4845973029815607E-3</c:v>
                </c:pt>
                <c:pt idx="32">
                  <c:v>5.7310134410819558E-3</c:v>
                </c:pt>
                <c:pt idx="33">
                  <c:v>1.249226963512684E-2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Data!$A$9</c:f>
              <c:strCache>
                <c:ptCount val="1"/>
                <c:pt idx="0">
                  <c:v>Työlliset.e</c:v>
                </c:pt>
              </c:strCache>
            </c:strRef>
          </c:tx>
          <c:spPr>
            <a:ln>
              <a:solidFill>
                <a:srgbClr val="008797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Data!$F$9:$AS$9</c:f>
              <c:numCache>
                <c:formatCode>General</c:formatCode>
                <c:ptCount val="40"/>
                <c:pt idx="32" formatCode="0.0\ %">
                  <c:v>9.6505953558336799E-3</c:v>
                </c:pt>
                <c:pt idx="33" formatCode="0.0\ %">
                  <c:v>9.6505953558336799E-3</c:v>
                </c:pt>
                <c:pt idx="34" formatCode="0.0\ %">
                  <c:v>9.6505953558336799E-3</c:v>
                </c:pt>
                <c:pt idx="35" formatCode="0.0\ %">
                  <c:v>9.6505953558336799E-3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Data!$A$10</c:f>
              <c:strCache>
                <c:ptCount val="1"/>
                <c:pt idx="0">
                  <c:v>Työlliset.e</c:v>
                </c:pt>
              </c:strCache>
            </c:strRef>
          </c:tx>
          <c:spPr>
            <a:ln>
              <a:solidFill>
                <a:srgbClr val="008797"/>
              </a:solidFill>
            </a:ln>
          </c:spPr>
          <c:marker>
            <c:symbol val="none"/>
          </c:marker>
          <c:cat>
            <c:strRef>
              <c:f>Data!$F$2:$AS$2</c:f>
              <c:strCache>
                <c:ptCount val="38"/>
                <c:pt idx="1">
                  <c:v> 03</c:v>
                </c:pt>
                <c:pt idx="5">
                  <c:v> 04</c:v>
                </c:pt>
                <c:pt idx="9">
                  <c:v> 05</c:v>
                </c:pt>
                <c:pt idx="13">
                  <c:v> 06</c:v>
                </c:pt>
                <c:pt idx="17">
                  <c:v> 07</c:v>
                </c:pt>
                <c:pt idx="21">
                  <c:v> 08</c:v>
                </c:pt>
                <c:pt idx="25">
                  <c:v> 09</c:v>
                </c:pt>
                <c:pt idx="29">
                  <c:v> 10</c:v>
                </c:pt>
                <c:pt idx="33">
                  <c:v> 11</c:v>
                </c:pt>
                <c:pt idx="37">
                  <c:v> 12</c:v>
                </c:pt>
              </c:strCache>
            </c:strRef>
          </c:cat>
          <c:val>
            <c:numRef>
              <c:f>Data!$F$10:$AS$10</c:f>
              <c:numCache>
                <c:formatCode>General</c:formatCode>
                <c:ptCount val="40"/>
                <c:pt idx="36" formatCode="0.0\ %">
                  <c:v>-9.9999999999997868E-3</c:v>
                </c:pt>
                <c:pt idx="37" formatCode="0.0\ %">
                  <c:v>-9.9999999999997868E-3</c:v>
                </c:pt>
                <c:pt idx="38" formatCode="0.0\ %">
                  <c:v>-9.9999999999997868E-3</c:v>
                </c:pt>
                <c:pt idx="39" formatCode="0.0\ %">
                  <c:v>-9.9999999999997868E-3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240256"/>
        <c:axId val="124241792"/>
      </c:lineChart>
      <c:catAx>
        <c:axId val="12424025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4241792"/>
        <c:crosses val="autoZero"/>
        <c:auto val="0"/>
        <c:lblAlgn val="ctr"/>
        <c:lblOffset val="100"/>
        <c:tickLblSkip val="1"/>
        <c:tickMarkSkip val="4"/>
        <c:noMultiLvlLbl val="1"/>
      </c:catAx>
      <c:valAx>
        <c:axId val="124241792"/>
        <c:scaling>
          <c:orientation val="minMax"/>
          <c:max val="6.0000000000000012E-2"/>
          <c:min val="-0.1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24240256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15399651880373438"/>
          <c:y val="0.67607023809523814"/>
          <c:w val="0.34169347891063173"/>
          <c:h val="0.14174841269841271"/>
        </c:manualLayout>
      </c:layout>
      <c:overlay val="1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9324289684528"/>
          <c:y val="0.13391984126984127"/>
          <c:w val="0.83722512402065707"/>
          <c:h val="0.71736190476190476"/>
        </c:manualLayout>
      </c:layout>
      <c:lineChart>
        <c:grouping val="standard"/>
        <c:varyColors val="0"/>
        <c:ser>
          <c:idx val="3"/>
          <c:order val="0"/>
          <c:tx>
            <c:strRef>
              <c:f>Työttömyysaste!$A$3</c:f>
              <c:strCache>
                <c:ptCount val="1"/>
                <c:pt idx="0">
                  <c:v>Työvoima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Työttömyysaste!$B$2:$DQ$2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Työttömyysaste!$B$3:$DQ$3</c:f>
              <c:numCache>
                <c:formatCode>0.0</c:formatCode>
                <c:ptCount val="120"/>
                <c:pt idx="0">
                  <c:v>8.9</c:v>
                </c:pt>
                <c:pt idx="1">
                  <c:v>9</c:v>
                </c:pt>
                <c:pt idx="2">
                  <c:v>9.1</c:v>
                </c:pt>
                <c:pt idx="3">
                  <c:v>9.1999999999999993</c:v>
                </c:pt>
                <c:pt idx="4">
                  <c:v>9.1999999999999993</c:v>
                </c:pt>
                <c:pt idx="5">
                  <c:v>9.1</c:v>
                </c:pt>
                <c:pt idx="6">
                  <c:v>9</c:v>
                </c:pt>
                <c:pt idx="7">
                  <c:v>8.9</c:v>
                </c:pt>
                <c:pt idx="8">
                  <c:v>8.9</c:v>
                </c:pt>
                <c:pt idx="9">
                  <c:v>8.9</c:v>
                </c:pt>
                <c:pt idx="10">
                  <c:v>8.9</c:v>
                </c:pt>
                <c:pt idx="11">
                  <c:v>8.9</c:v>
                </c:pt>
                <c:pt idx="12">
                  <c:v>8.9</c:v>
                </c:pt>
                <c:pt idx="13">
                  <c:v>8.9</c:v>
                </c:pt>
                <c:pt idx="14">
                  <c:v>9.1</c:v>
                </c:pt>
                <c:pt idx="15">
                  <c:v>9.1</c:v>
                </c:pt>
                <c:pt idx="16">
                  <c:v>9.1</c:v>
                </c:pt>
                <c:pt idx="17">
                  <c:v>9</c:v>
                </c:pt>
                <c:pt idx="18">
                  <c:v>8.8000000000000007</c:v>
                </c:pt>
                <c:pt idx="19">
                  <c:v>8.6999999999999993</c:v>
                </c:pt>
                <c:pt idx="20">
                  <c:v>8.6</c:v>
                </c:pt>
                <c:pt idx="21">
                  <c:v>8.6</c:v>
                </c:pt>
                <c:pt idx="22">
                  <c:v>8.6</c:v>
                </c:pt>
                <c:pt idx="23">
                  <c:v>8.6999999999999993</c:v>
                </c:pt>
                <c:pt idx="24">
                  <c:v>8.8000000000000007</c:v>
                </c:pt>
                <c:pt idx="25">
                  <c:v>8.6999999999999993</c:v>
                </c:pt>
                <c:pt idx="26">
                  <c:v>8.6</c:v>
                </c:pt>
                <c:pt idx="27">
                  <c:v>8.4</c:v>
                </c:pt>
                <c:pt idx="28">
                  <c:v>8.3000000000000007</c:v>
                </c:pt>
                <c:pt idx="29">
                  <c:v>8.3000000000000007</c:v>
                </c:pt>
                <c:pt idx="30">
                  <c:v>8.3000000000000007</c:v>
                </c:pt>
                <c:pt idx="31">
                  <c:v>8.1999999999999993</c:v>
                </c:pt>
                <c:pt idx="32">
                  <c:v>8.1</c:v>
                </c:pt>
                <c:pt idx="33">
                  <c:v>8.1</c:v>
                </c:pt>
                <c:pt idx="34">
                  <c:v>8.1999999999999993</c:v>
                </c:pt>
                <c:pt idx="35">
                  <c:v>8.3000000000000007</c:v>
                </c:pt>
                <c:pt idx="36">
                  <c:v>8.1999999999999993</c:v>
                </c:pt>
                <c:pt idx="37">
                  <c:v>8</c:v>
                </c:pt>
                <c:pt idx="38">
                  <c:v>7.9</c:v>
                </c:pt>
                <c:pt idx="39">
                  <c:v>7.8</c:v>
                </c:pt>
                <c:pt idx="40">
                  <c:v>7.8</c:v>
                </c:pt>
                <c:pt idx="41">
                  <c:v>7.7</c:v>
                </c:pt>
                <c:pt idx="42">
                  <c:v>7.7</c:v>
                </c:pt>
                <c:pt idx="43">
                  <c:v>7.7</c:v>
                </c:pt>
                <c:pt idx="44">
                  <c:v>7.7</c:v>
                </c:pt>
                <c:pt idx="45">
                  <c:v>7.6</c:v>
                </c:pt>
                <c:pt idx="46">
                  <c:v>7.4</c:v>
                </c:pt>
                <c:pt idx="47">
                  <c:v>7.2</c:v>
                </c:pt>
                <c:pt idx="48">
                  <c:v>7.2</c:v>
                </c:pt>
                <c:pt idx="49">
                  <c:v>7.1</c:v>
                </c:pt>
                <c:pt idx="50">
                  <c:v>6.9</c:v>
                </c:pt>
                <c:pt idx="51">
                  <c:v>6.7</c:v>
                </c:pt>
                <c:pt idx="52">
                  <c:v>6.7</c:v>
                </c:pt>
                <c:pt idx="53">
                  <c:v>6.7</c:v>
                </c:pt>
                <c:pt idx="54">
                  <c:v>6.9</c:v>
                </c:pt>
                <c:pt idx="55">
                  <c:v>6.9</c:v>
                </c:pt>
                <c:pt idx="56">
                  <c:v>6.9</c:v>
                </c:pt>
                <c:pt idx="57">
                  <c:v>6.9</c:v>
                </c:pt>
                <c:pt idx="58">
                  <c:v>6.7</c:v>
                </c:pt>
                <c:pt idx="59">
                  <c:v>6.6</c:v>
                </c:pt>
                <c:pt idx="60">
                  <c:v>6.4</c:v>
                </c:pt>
                <c:pt idx="61">
                  <c:v>6.2</c:v>
                </c:pt>
                <c:pt idx="62">
                  <c:v>6.1</c:v>
                </c:pt>
                <c:pt idx="63">
                  <c:v>6.1</c:v>
                </c:pt>
                <c:pt idx="64">
                  <c:v>6.2</c:v>
                </c:pt>
                <c:pt idx="65">
                  <c:v>6.3</c:v>
                </c:pt>
                <c:pt idx="66">
                  <c:v>6.4</c:v>
                </c:pt>
                <c:pt idx="67">
                  <c:v>6.5</c:v>
                </c:pt>
                <c:pt idx="68">
                  <c:v>6.5</c:v>
                </c:pt>
                <c:pt idx="69">
                  <c:v>6.6</c:v>
                </c:pt>
                <c:pt idx="70">
                  <c:v>6.6</c:v>
                </c:pt>
                <c:pt idx="71">
                  <c:v>6.7</c:v>
                </c:pt>
                <c:pt idx="72">
                  <c:v>6.9</c:v>
                </c:pt>
                <c:pt idx="73">
                  <c:v>7.3</c:v>
                </c:pt>
                <c:pt idx="74">
                  <c:v>7.7</c:v>
                </c:pt>
                <c:pt idx="75">
                  <c:v>8.1</c:v>
                </c:pt>
                <c:pt idx="76">
                  <c:v>8.4</c:v>
                </c:pt>
                <c:pt idx="77">
                  <c:v>8.6</c:v>
                </c:pt>
                <c:pt idx="78">
                  <c:v>8.6</c:v>
                </c:pt>
                <c:pt idx="79">
                  <c:v>8.6</c:v>
                </c:pt>
                <c:pt idx="80">
                  <c:v>8.6</c:v>
                </c:pt>
                <c:pt idx="81">
                  <c:v>8.6999999999999993</c:v>
                </c:pt>
                <c:pt idx="82">
                  <c:v>8.8000000000000007</c:v>
                </c:pt>
                <c:pt idx="83">
                  <c:v>8.9</c:v>
                </c:pt>
                <c:pt idx="84">
                  <c:v>8.9</c:v>
                </c:pt>
                <c:pt idx="85">
                  <c:v>8.8000000000000007</c:v>
                </c:pt>
                <c:pt idx="86">
                  <c:v>8.6</c:v>
                </c:pt>
                <c:pt idx="87">
                  <c:v>8.5</c:v>
                </c:pt>
                <c:pt idx="88">
                  <c:v>8.4</c:v>
                </c:pt>
                <c:pt idx="89">
                  <c:v>8.3000000000000007</c:v>
                </c:pt>
                <c:pt idx="90">
                  <c:v>8.3000000000000007</c:v>
                </c:pt>
                <c:pt idx="91">
                  <c:v>8.1999999999999993</c:v>
                </c:pt>
                <c:pt idx="92">
                  <c:v>8.1</c:v>
                </c:pt>
                <c:pt idx="93">
                  <c:v>8</c:v>
                </c:pt>
                <c:pt idx="94">
                  <c:v>8</c:v>
                </c:pt>
                <c:pt idx="95">
                  <c:v>8.1</c:v>
                </c:pt>
                <c:pt idx="96">
                  <c:v>8.1</c:v>
                </c:pt>
                <c:pt idx="97">
                  <c:v>8.1</c:v>
                </c:pt>
                <c:pt idx="98">
                  <c:v>8</c:v>
                </c:pt>
                <c:pt idx="99">
                  <c:v>7.9</c:v>
                </c:pt>
                <c:pt idx="100">
                  <c:v>7.8</c:v>
                </c:pt>
                <c:pt idx="101">
                  <c:v>7.7</c:v>
                </c:pt>
                <c:pt idx="102">
                  <c:v>7.7</c:v>
                </c:pt>
                <c:pt idx="103">
                  <c:v>7.7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Työttömyysaste!$A$4</c:f>
              <c:strCache>
                <c:ptCount val="1"/>
                <c:pt idx="0">
                  <c:v>Työvoima.e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Työttömyysaste!$B$2:$DQ$2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Työttömyysaste!$B$4:$DQ$4</c:f>
              <c:numCache>
                <c:formatCode>General</c:formatCode>
                <c:ptCount val="120"/>
                <c:pt idx="96" formatCode="0.0">
                  <c:v>7.6970716718041468</c:v>
                </c:pt>
                <c:pt idx="97" formatCode="0.0">
                  <c:v>7.6970716718041468</c:v>
                </c:pt>
                <c:pt idx="98" formatCode="0.0">
                  <c:v>7.6970716718041468</c:v>
                </c:pt>
                <c:pt idx="99" formatCode="0.0">
                  <c:v>7.6970716718041468</c:v>
                </c:pt>
                <c:pt idx="100" formatCode="0.0">
                  <c:v>7.6970716718041468</c:v>
                </c:pt>
                <c:pt idx="101" formatCode="0.0">
                  <c:v>7.6970716718041468</c:v>
                </c:pt>
                <c:pt idx="102" formatCode="0.0">
                  <c:v>7.6970716718041468</c:v>
                </c:pt>
                <c:pt idx="103" formatCode="0.0">
                  <c:v>7.6970716718041468</c:v>
                </c:pt>
                <c:pt idx="104" formatCode="0.0">
                  <c:v>7.6970716718041468</c:v>
                </c:pt>
                <c:pt idx="105" formatCode="0.0">
                  <c:v>7.6970716718041468</c:v>
                </c:pt>
                <c:pt idx="106" formatCode="0.0">
                  <c:v>7.6970716718041468</c:v>
                </c:pt>
                <c:pt idx="107" formatCode="0.0">
                  <c:v>7.6970716718041468</c:v>
                </c:pt>
              </c:numCache>
            </c:numRef>
          </c:val>
          <c:smooth val="0"/>
        </c:ser>
        <c:ser>
          <c:idx val="5"/>
          <c:order val="2"/>
          <c:tx>
            <c:strRef>
              <c:f>Työttömyysaste!$A$5</c:f>
              <c:strCache>
                <c:ptCount val="1"/>
                <c:pt idx="0">
                  <c:v>Työvoima.e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Työttömyysaste!$B$2:$DQ$2</c:f>
              <c:strCache>
                <c:ptCount val="113"/>
                <c:pt idx="4">
                  <c:v> 03</c:v>
                </c:pt>
                <c:pt idx="16">
                  <c:v> 04</c:v>
                </c:pt>
                <c:pt idx="28">
                  <c:v> 05</c:v>
                </c:pt>
                <c:pt idx="40">
                  <c:v> 06</c:v>
                </c:pt>
                <c:pt idx="52">
                  <c:v> 07</c:v>
                </c:pt>
                <c:pt idx="64">
                  <c:v> 08</c:v>
                </c:pt>
                <c:pt idx="76">
                  <c:v> 09</c:v>
                </c:pt>
                <c:pt idx="88">
                  <c:v> 10</c:v>
                </c:pt>
                <c:pt idx="100">
                  <c:v> 11</c:v>
                </c:pt>
                <c:pt idx="112">
                  <c:v> 12</c:v>
                </c:pt>
              </c:strCache>
            </c:strRef>
          </c:cat>
          <c:val>
            <c:numRef>
              <c:f>Työttömyysaste!$B$5:$DQ$5</c:f>
              <c:numCache>
                <c:formatCode>General</c:formatCode>
                <c:ptCount val="120"/>
                <c:pt idx="108" formatCode="0.0">
                  <c:v>8.3451363641786216</c:v>
                </c:pt>
                <c:pt idx="109" formatCode="0.0">
                  <c:v>8.3451363641786216</c:v>
                </c:pt>
                <c:pt idx="110" formatCode="0.0">
                  <c:v>8.3451363641786216</c:v>
                </c:pt>
                <c:pt idx="111" formatCode="0.0">
                  <c:v>8.3451363641786216</c:v>
                </c:pt>
                <c:pt idx="112" formatCode="0.0">
                  <c:v>8.3451363641786216</c:v>
                </c:pt>
                <c:pt idx="113" formatCode="0.0">
                  <c:v>8.3451363641786216</c:v>
                </c:pt>
                <c:pt idx="114" formatCode="0.0">
                  <c:v>8.3451363641786216</c:v>
                </c:pt>
                <c:pt idx="115" formatCode="0.0">
                  <c:v>8.3451363641786216</c:v>
                </c:pt>
                <c:pt idx="116" formatCode="0.0">
                  <c:v>8.3451363641786216</c:v>
                </c:pt>
                <c:pt idx="117" formatCode="0.0">
                  <c:v>8.3451363641786216</c:v>
                </c:pt>
                <c:pt idx="118" formatCode="0.0">
                  <c:v>8.3451363641786216</c:v>
                </c:pt>
                <c:pt idx="119" formatCode="0.0">
                  <c:v>8.3451363641786216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889920"/>
        <c:axId val="123899904"/>
      </c:lineChart>
      <c:catAx>
        <c:axId val="123889920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\p.\k.\v\v\v\v" sourceLinked="1"/>
        <c:majorTickMark val="none"/>
        <c:minorTickMark val="none"/>
        <c:tickLblPos val="low"/>
        <c:crossAx val="123899904"/>
        <c:crosses val="autoZero"/>
        <c:auto val="0"/>
        <c:lblAlgn val="ctr"/>
        <c:lblOffset val="100"/>
        <c:tickLblSkip val="4"/>
        <c:tickMarkSkip val="12"/>
        <c:noMultiLvlLbl val="1"/>
      </c:catAx>
      <c:valAx>
        <c:axId val="123899904"/>
        <c:scaling>
          <c:orientation val="minMax"/>
          <c:max val="10"/>
          <c:min val="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none"/>
        <c:minorTickMark val="none"/>
        <c:tickLblPos val="nextTo"/>
        <c:spPr>
          <a:ln w="9525">
            <a:noFill/>
          </a:ln>
        </c:spPr>
        <c:crossAx val="123889920"/>
        <c:crosses val="autoZero"/>
        <c:crossBetween val="between"/>
        <c:majorUnit val="1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Arial" pitchFamily="34" charset="0"/>
          <a:cs typeface="Arial" pitchFamily="34" charset="0"/>
        </a:defRPr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0.94366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4824536"/>
          <a:ext cx="320644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Eurostat, ennuste PTT</a:t>
          </a:fld>
          <a:endParaRPr lang="fi-FI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0.10242</cdr:x>
      <cdr:y>0.08081</cdr:y>
    </cdr:from>
    <cdr:to>
      <cdr:x>0.98017</cdr:x>
      <cdr:y>0.14363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344369" y="304800"/>
          <a:ext cx="2951281" cy="2369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Volyymin muutos, % (kausitas.)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800" b="1">
              <a:solidFill>
                <a:sysClr val="windowText" lastClr="000000"/>
              </a:solidFill>
              <a:latin typeface="Arial" pitchFamily="34" charset="0"/>
              <a:cs typeface="Arial" pitchFamily="34" charset="0"/>
            </a:rPr>
            <a:pPr algn="ctr"/>
            <a:t>Bruttokansantuote</a:t>
          </a:fld>
          <a:endParaRPr lang="fi-FI" sz="1800" b="1">
            <a:solidFill>
              <a:sysClr val="windowText" lastClr="00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0.11181</cdr:x>
      <cdr:y>0.08319</cdr:y>
    </cdr:from>
    <cdr:to>
      <cdr:x>0.41295</cdr:x>
      <cdr:y>0.12767</cdr:y>
    </cdr:to>
    <cdr:sp macro="" textlink="">
      <cdr:nvSpPr>
        <cdr:cNvPr id="107521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738" y="287651"/>
          <a:ext cx="952319" cy="1520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0" bIns="22860" anchor="ctr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fld id="{64EABE2B-4B2D-4F67-BDFB-C6E174188044}" type="TxLink">
            <a:rPr lang="fi-FI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pPr algn="l" rtl="0">
              <a:defRPr sz="1000"/>
            </a:pPr>
            <a:t>muutos, %</a:t>
          </a:fld>
          <a:endParaRPr lang="fi-FI" sz="800" b="0" i="0" u="none" strike="noStrike" baseline="0">
            <a:solidFill>
              <a:srgbClr val="000000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0.02077</cdr:x>
      <cdr:y>0.9275</cdr:y>
    </cdr:from>
    <cdr:to>
      <cdr:x>0.74839</cdr:x>
      <cdr:y>0.98324</cdr:y>
    </cdr:to>
    <cdr:sp macro="" textlink="">
      <cdr:nvSpPr>
        <cdr:cNvPr id="107522" name="Text Box 102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350" y="3162729"/>
          <a:ext cx="1833600" cy="1900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0" bIns="22860" anchor="ctr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fld id="{5742D407-C766-4974-BC36-6E846599E1D0}" type="TxLink">
            <a:rPr lang="fi-FI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pPr algn="l" rtl="0">
              <a:defRPr sz="1000"/>
            </a:pPr>
            <a:t>Lähde: Tilastokeskus, ennuste PTT</a:t>
          </a:fld>
          <a:endParaRPr lang="fi-FI" sz="800" b="0" i="0" u="none" strike="noStrike" baseline="0">
            <a:solidFill>
              <a:srgbClr val="000000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0.03024</cdr:x>
      <cdr:y>0</cdr:y>
    </cdr:from>
    <cdr:to>
      <cdr:x>0.9714</cdr:x>
      <cdr:y>0.12282</cdr:y>
    </cdr:to>
    <cdr:sp macro="" textlink="">
      <cdr:nvSpPr>
        <cdr:cNvPr id="107523" name="Text Box 102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2334" y="0"/>
          <a:ext cx="3496174" cy="6072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fld id="{AE5BD8EC-1CC7-4EDF-AACF-86BABC7DC02D}" type="TxLink">
            <a:rPr lang="fi-FI" sz="1600" b="1" i="0" u="none" strike="noStrike" baseline="0">
              <a:solidFill>
                <a:schemeClr val="accent1"/>
              </a:solidFill>
              <a:latin typeface="Arial"/>
              <a:cs typeface="Arial"/>
            </a:rPr>
            <a:pPr algn="ctr" rtl="0">
              <a:defRPr sz="1000"/>
            </a:pPr>
            <a:t>Käytettävissä olevat nimellistulot</a:t>
          </a:fld>
          <a:endParaRPr lang="fi-FI" sz="1600" b="1" i="0" u="none" strike="noStrike" baseline="0">
            <a:solidFill>
              <a:schemeClr val="accent1"/>
            </a:solidFill>
            <a:latin typeface="Arial"/>
            <a:cs typeface="Arial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0.10345</cdr:x>
      <cdr:y>0.07042</cdr:y>
    </cdr:from>
    <cdr:to>
      <cdr:x>0.96396</cdr:x>
      <cdr:y>0.13368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32048" y="360040"/>
          <a:ext cx="3593883" cy="3234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%-muutos</a:t>
          </a:fld>
          <a:endParaRPr lang="fi-FI" sz="800" b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0.07629</cdr:x>
      <cdr:y>0.01028</cdr:y>
    </cdr:from>
    <cdr:to>
      <cdr:x>0.92641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192257" y="25906"/>
          <a:ext cx="2142302" cy="174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Inflaatio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0.95522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4608512"/>
          <a:ext cx="2901071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Valtiokonttori, ennuste PTT</a:t>
          </a:fld>
          <a:endParaRPr lang="fi-FI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0.08231</cdr:x>
      <cdr:y>0.08559</cdr:y>
    </cdr:from>
    <cdr:to>
      <cdr:x>0.7966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207420" y="215687"/>
          <a:ext cx="1800000" cy="193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Bruttovelka suhteessa bkt:seen, %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Valtion velka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Valtiokonttori,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0.08718</cdr:x>
      <cdr:y>0.0967</cdr:y>
    </cdr:from>
    <cdr:to>
      <cdr:x>0.95665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323850" y="390526"/>
          <a:ext cx="3229866" cy="265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mrdj.€ ilman sijoituksia, trendi, vuositasolle korotettuna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0.06873</cdr:x>
      <cdr:y>0.01406</cdr:y>
    </cdr:from>
    <cdr:to>
      <cdr:x>0.91885</cdr:x>
      <cdr:y>0.08347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173207" y="35431"/>
          <a:ext cx="2142302" cy="174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Valtiontalous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0.01431</cdr:x>
      <cdr:y>0.94538</cdr:y>
    </cdr:from>
    <cdr:to>
      <cdr:x>0.4612</cdr:x>
      <cdr:y>1</cdr:y>
    </cdr:to>
    <cdr:sp macro="" textlink="">
      <cdr:nvSpPr>
        <cdr:cNvPr id="2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4149377"/>
          <a:ext cx="1586868" cy="2397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wrap="square" lIns="27432" tIns="22860" rIns="0" bIns="22860" anchor="ctr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fi-FI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Lähde: Tilastokeskus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0.05042</cdr:x>
      <cdr:y>0.03947</cdr:y>
    </cdr:from>
    <cdr:to>
      <cdr:x>0.53782</cdr:x>
      <cdr:y>0.11249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32048" y="216024"/>
          <a:ext cx="4176464" cy="3996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A4AC0DA7-7E92-4E78-B85F-FF07191FCC08}" type="TxLink">
            <a:rPr lang="fi-FI" sz="900" b="1"/>
            <a:pPr/>
            <a:t>Reaalisen, kausitasoitetun ja työpäiväkorjatun BKT:n indeksi, 2008:1=100</a:t>
          </a:fld>
          <a:endParaRPr lang="fi-FI" sz="9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0.82375</cdr:x>
      <cdr:y>0.98908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32246"/>
          <a:ext cx="2076448" cy="1486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0.07674</cdr:x>
      <cdr:y>0.10571</cdr:y>
    </cdr:from>
    <cdr:to>
      <cdr:x>0.91886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279032" y="414131"/>
          <a:ext cx="3062003" cy="222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indeksi (talouden tila ja työttömyys)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Kuluttajien luottamus</a:t>
          </a:fld>
          <a:endParaRPr lang="fi-FI" sz="1600" b="1" dirty="0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0.82375</cdr:x>
      <cdr:y>0.98908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32246"/>
          <a:ext cx="2076448" cy="1486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0.07674</cdr:x>
      <cdr:y>0.09238</cdr:y>
    </cdr:from>
    <cdr:to>
      <cdr:x>0.91886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244073" y="331303"/>
          <a:ext cx="2678381" cy="251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muutos, % (alkuperäinen ja trendi)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4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Tuotannon suhdannekuvaaja</a:t>
          </a:fld>
          <a:endParaRPr lang="fi-FI" sz="14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0.82375</cdr:x>
      <cdr:y>0.98908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32246"/>
          <a:ext cx="2076448" cy="1486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Suomen pankki,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0.07674</cdr:x>
      <cdr:y>0.08062</cdr:y>
    </cdr:from>
    <cdr:to>
      <cdr:x>0.91886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93430" y="202223"/>
          <a:ext cx="2122780" cy="2054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EUR/$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0.06814</cdr:x>
      <cdr:y>0.01028</cdr:y>
    </cdr:from>
    <cdr:to>
      <cdr:x>0.91826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172660" y="25383"/>
          <a:ext cx="2153999" cy="1713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Valuuttakurssi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0.07853</cdr:x>
      <cdr:y>0.08639</cdr:y>
    </cdr:from>
    <cdr:to>
      <cdr:x>0.95628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260303" y="314325"/>
          <a:ext cx="2909478" cy="277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Volyymin muutos ed. vuoteen verrattuna, %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pPr algn="ctr"/>
            <a:t>Investoinnit</a:t>
          </a:fld>
          <a:endParaRPr lang="fi-FI" sz="1600" b="1">
            <a:solidFill>
              <a:schemeClr val="accent5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0.11412</cdr:x>
      <cdr:y>0.08696</cdr:y>
    </cdr:from>
    <cdr:to>
      <cdr:x>0.95852</cdr:x>
      <cdr:y>0.15456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504056" y="432048"/>
          <a:ext cx="3729632" cy="3358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%-muutos, reaalinen</a:t>
          </a:fld>
          <a:endParaRPr lang="fi-FI" sz="800" b="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0.13731</cdr:x>
      <cdr:y>0.10204</cdr:y>
    </cdr:from>
    <cdr:to>
      <cdr:x>0.7966</cdr:x>
      <cdr:y>0.16253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38151" y="381001"/>
          <a:ext cx="2103701" cy="225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%, muutos.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0.0739</cdr:x>
      <cdr:y>0.0065</cdr:y>
    </cdr:from>
    <cdr:to>
      <cdr:x>0.92402</cdr:x>
      <cdr:y>0.08693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210155" y="16381"/>
          <a:ext cx="2417614" cy="202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Tuotanto ja työllisyys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0.92982</cdr:y>
    </cdr:from>
    <cdr:to>
      <cdr:x>0.70681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0" y="2343149"/>
          <a:ext cx="1781161" cy="176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EA603AC-D40C-449C-BEBC-4AB492B42FE3}" type="TxLink">
            <a:rPr lang="fi-FI" sz="800">
              <a:latin typeface="Arial" pitchFamily="34" charset="0"/>
              <a:cs typeface="Arial" pitchFamily="34" charset="0"/>
            </a:rPr>
            <a:pPr/>
            <a:t>Lähde: Tilastokeskus, ennuste PTT</a:t>
          </a:fld>
          <a:endParaRPr lang="fi-FI" sz="8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0.09579</cdr:x>
      <cdr:y>0.08312</cdr:y>
    </cdr:from>
    <cdr:to>
      <cdr:x>0.97354</cdr:x>
      <cdr:y>0.14741</cdr:y>
    </cdr:to>
    <cdr:sp macro="" textlink="">
      <cdr:nvSpPr>
        <cdr:cNvPr id="3" name="Tekstiruutu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315690" y="314326"/>
          <a:ext cx="2892757" cy="243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fld id="{12167A14-C9CE-40C7-9FEE-96B11BA3282E}" type="TxLink">
            <a:rPr lang="fi-FI" sz="800" b="0">
              <a:latin typeface="Arial" pitchFamily="34" charset="0"/>
              <a:cs typeface="Arial" pitchFamily="34" charset="0"/>
            </a:rPr>
            <a:pPr algn="l"/>
            <a:t>%, trendi</a:t>
          </a:fld>
          <a:endParaRPr lang="fi-FI" sz="800" b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0.11633</cdr:x>
      <cdr:y>0</cdr:y>
    </cdr:from>
    <cdr:to>
      <cdr:x>0.97092</cdr:x>
      <cdr:y>0.08483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95298" y="0"/>
          <a:ext cx="36385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0.11409</cdr:x>
      <cdr:y>0.01028</cdr:y>
    </cdr:from>
    <cdr:to>
      <cdr:x>0.96421</cdr:x>
      <cdr:y>0.07969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485774" y="38100"/>
          <a:ext cx="3619499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fld id="{8D61737D-06D5-4A29-AB5D-2B8D97AD2B57}" type="TxLink">
            <a:rPr lang="fi-FI" sz="1600" b="1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pPr algn="ctr"/>
            <a:t>Työttömyysaste</a:t>
          </a:fld>
          <a:endParaRPr lang="fi-FI" sz="1600" b="1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BAE68-D24D-49F3-946A-DBF379EA30BC}" type="datetimeFigureOut">
              <a:rPr lang="fi-FI" smtClean="0"/>
              <a:t>10.10.2011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BA852-247A-47FB-8BD9-BDC919361F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45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28" y="202332"/>
            <a:ext cx="1398788" cy="706388"/>
          </a:xfrm>
          <a:prstGeom prst="rect">
            <a:avLst/>
          </a:prstGeom>
        </p:spPr>
      </p:pic>
      <p:cxnSp>
        <p:nvCxnSpPr>
          <p:cNvPr id="8" name="Suora yhdysviiva 7"/>
          <p:cNvCxnSpPr/>
          <p:nvPr userDrawn="1"/>
        </p:nvCxnSpPr>
        <p:spPr>
          <a:xfrm>
            <a:off x="0" y="1556792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19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092591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ian numeron paikkamerkki 5"/>
          <p:cNvSpPr txBox="1">
            <a:spLocks/>
          </p:cNvSpPr>
          <p:nvPr userDrawn="1"/>
        </p:nvSpPr>
        <p:spPr>
          <a:xfrm>
            <a:off x="6012161" y="6525344"/>
            <a:ext cx="3131838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PTT-ennuste: Kansantalous, syksy 2011</a:t>
            </a:r>
            <a:endParaRPr lang="fi-FI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64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ian numeron paikkamerkki 5"/>
          <p:cNvSpPr txBox="1">
            <a:spLocks/>
          </p:cNvSpPr>
          <p:nvPr userDrawn="1"/>
        </p:nvSpPr>
        <p:spPr>
          <a:xfrm>
            <a:off x="6012161" y="6525344"/>
            <a:ext cx="3131838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PTT-ennuste: Kansantalous, syksy 2011</a:t>
            </a:r>
            <a:endParaRPr lang="fi-FI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4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DDBF-1424-4E7D-9AA5-1640644F4BAF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35A04-BE71-4EB2-8AFC-2AA8640463C2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30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20582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340768"/>
            <a:ext cx="8507288" cy="511256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cxnSp>
        <p:nvCxnSpPr>
          <p:cNvPr id="9" name="Suora yhdysviiva 8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2"/>
          </p:nvPr>
        </p:nvSpPr>
        <p:spPr>
          <a:xfrm>
            <a:off x="179512" y="6492875"/>
            <a:ext cx="2133600" cy="365125"/>
          </a:xfrm>
        </p:spPr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6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20583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316288" cy="511256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2"/>
          </p:nvPr>
        </p:nvSpPr>
        <p:spPr>
          <a:xfrm>
            <a:off x="179512" y="6492875"/>
            <a:ext cx="2133600" cy="365125"/>
          </a:xfrm>
        </p:spPr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23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20583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316288" cy="511256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sp>
        <p:nvSpPr>
          <p:cNvPr id="7" name="Sisällön paikkamerkki 2"/>
          <p:cNvSpPr>
            <a:spLocks noGrp="1"/>
          </p:cNvSpPr>
          <p:nvPr>
            <p:ph sz="half" idx="10"/>
          </p:nvPr>
        </p:nvSpPr>
        <p:spPr>
          <a:xfrm>
            <a:off x="4594488" y="1340768"/>
            <a:ext cx="4316288" cy="511256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2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3"/>
          </p:nvPr>
        </p:nvSpPr>
        <p:spPr>
          <a:xfrm>
            <a:off x="179512" y="6492875"/>
            <a:ext cx="2133600" cy="365125"/>
          </a:xfrm>
        </p:spPr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51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20583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2"/>
          </p:nvPr>
        </p:nvSpPr>
        <p:spPr>
          <a:xfrm>
            <a:off x="179512" y="6492875"/>
            <a:ext cx="2133600" cy="365125"/>
          </a:xfrm>
        </p:spPr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1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2"/>
          </p:nvPr>
        </p:nvSpPr>
        <p:spPr>
          <a:xfrm>
            <a:off x="179512" y="6492875"/>
            <a:ext cx="2133600" cy="365125"/>
          </a:xfrm>
        </p:spPr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266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BC08-D2FC-4F84-89BA-E46EE5542A49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28" y="202332"/>
            <a:ext cx="1398788" cy="706388"/>
          </a:xfrm>
          <a:prstGeom prst="rect">
            <a:avLst/>
          </a:prstGeom>
        </p:spPr>
      </p:pic>
      <p:cxnSp>
        <p:nvCxnSpPr>
          <p:cNvPr id="8" name="Suora yhdysviiva 7"/>
          <p:cNvCxnSpPr/>
          <p:nvPr userDrawn="1"/>
        </p:nvCxnSpPr>
        <p:spPr>
          <a:xfrm>
            <a:off x="0" y="1556792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01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092590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  <p:cxnSp>
        <p:nvCxnSpPr>
          <p:cNvPr id="9" name="Suora yhdysviiva 8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n numeron paikkamerkki 5"/>
          <p:cNvSpPr txBox="1">
            <a:spLocks/>
          </p:cNvSpPr>
          <p:nvPr userDrawn="1"/>
        </p:nvSpPr>
        <p:spPr>
          <a:xfrm>
            <a:off x="6012161" y="6525344"/>
            <a:ext cx="3131838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PTT-ennuste: Kansantalous, syksy 2011</a:t>
            </a:r>
            <a:endParaRPr lang="fi-FI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55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092591" cy="706090"/>
          </a:xfrm>
        </p:spPr>
        <p:txBody>
          <a:bodyPr>
            <a:normAutofit/>
          </a:bodyPr>
          <a:lstStyle>
            <a:lvl1pPr algn="l">
              <a:defRPr sz="3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7504" y="1340768"/>
            <a:ext cx="4388296" cy="4968552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ian numeron paikkamerkki 5"/>
          <p:cNvSpPr txBox="1">
            <a:spLocks/>
          </p:cNvSpPr>
          <p:nvPr userDrawn="1"/>
        </p:nvSpPr>
        <p:spPr>
          <a:xfrm>
            <a:off x="6012161" y="6525344"/>
            <a:ext cx="3131838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PTT-ennuste: Kansantalous, syksy 2011</a:t>
            </a:r>
            <a:endParaRPr lang="fi-FI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0" y="980728"/>
            <a:ext cx="9144000" cy="0"/>
          </a:xfrm>
          <a:prstGeom prst="line">
            <a:avLst/>
          </a:prstGeom>
          <a:ln w="57150">
            <a:solidFill>
              <a:srgbClr val="0A9D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094" y="54289"/>
            <a:ext cx="836402" cy="42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3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6248400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PTT-ennuste ‑ kansantalous syksy 2011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950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3" r:id="rId5"/>
    <p:sldLayoutId id="2147483654" r:id="rId6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31CA7-F4C3-45B1-9D91-F3598BA5B028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10.10.2011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BC08-D2FC-4F84-89BA-E46EE5542A49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9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208912" cy="1470025"/>
          </a:xfrm>
        </p:spPr>
        <p:txBody>
          <a:bodyPr/>
          <a:lstStyle/>
          <a:p>
            <a:r>
              <a:rPr lang="fi-FI" b="1" dirty="0" smtClean="0">
                <a:solidFill>
                  <a:srgbClr val="0A9D4B"/>
                </a:solidFill>
              </a:rPr>
              <a:t>PTT-ennuste: Kansantalous</a:t>
            </a:r>
            <a:endParaRPr lang="fi-FI" b="1" dirty="0">
              <a:solidFill>
                <a:srgbClr val="0A9D4B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800200"/>
          </a:xfrm>
        </p:spPr>
        <p:txBody>
          <a:bodyPr/>
          <a:lstStyle/>
          <a:p>
            <a:r>
              <a:rPr lang="fi-FI" sz="3200" dirty="0" smtClean="0">
                <a:solidFill>
                  <a:schemeClr val="bg1">
                    <a:lumMod val="50000"/>
                  </a:schemeClr>
                </a:solidFill>
              </a:rPr>
              <a:t>Syksy 2011</a:t>
            </a:r>
          </a:p>
          <a:p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22.9.2011</a:t>
            </a:r>
          </a:p>
        </p:txBody>
      </p:sp>
      <p:sp>
        <p:nvSpPr>
          <p:cNvPr id="4" name="Suorakulmio 3"/>
          <p:cNvSpPr/>
          <p:nvPr/>
        </p:nvSpPr>
        <p:spPr>
          <a:xfrm>
            <a:off x="539552" y="5589240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Lisätietoja:  </a:t>
            </a:r>
            <a:endParaRPr lang="fi-FI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  tutkimusjohtaja </a:t>
            </a:r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Markus </a:t>
            </a: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Lahtinen  </a:t>
            </a:r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050 491 </a:t>
            </a: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3842 </a:t>
            </a:r>
            <a:r>
              <a:rPr lang="fi-FI" dirty="0" err="1" smtClean="0">
                <a:solidFill>
                  <a:schemeClr val="bg1">
                    <a:lumMod val="50000"/>
                  </a:schemeClr>
                </a:solidFill>
              </a:rPr>
              <a:t>markus.lahtinen@ptt.fi</a:t>
            </a: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</a:t>
            </a:r>
            <a:endParaRPr lang="fi-FI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  ekonomisti </a:t>
            </a:r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Janne Huovari </a:t>
            </a:r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09) 3488 8421 </a:t>
            </a:r>
            <a:r>
              <a:rPr lang="fi-FI" dirty="0" err="1" smtClean="0">
                <a:solidFill>
                  <a:schemeClr val="bg1">
                    <a:lumMod val="50000"/>
                  </a:schemeClr>
                </a:solidFill>
              </a:rPr>
              <a:t>janne.huovari@ptt.fi</a:t>
            </a:r>
            <a:endParaRPr lang="fi-FI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60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Epävarmuus lisääntyy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8" name="Kaavi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933515"/>
              </p:ext>
            </p:extLst>
          </p:nvPr>
        </p:nvGraphicFramePr>
        <p:xfrm>
          <a:off x="323528" y="1484784"/>
          <a:ext cx="41044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Kaavi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014197"/>
              </p:ext>
            </p:extLst>
          </p:nvPr>
        </p:nvGraphicFramePr>
        <p:xfrm>
          <a:off x="4572000" y="1484784"/>
          <a:ext cx="43204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364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Euro heikkenee – tukee vientiä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Euro heikkenee kriisin seurauksena</a:t>
            </a:r>
          </a:p>
          <a:p>
            <a:r>
              <a:rPr lang="fi-FI" dirty="0" smtClean="0"/>
              <a:t>Maailman talous kasvaa Euroalueen talouden supistumisesta huolimatta</a:t>
            </a:r>
          </a:p>
          <a:p>
            <a:r>
              <a:rPr lang="fi-FI" dirty="0" smtClean="0"/>
              <a:t>70 % Suomen viennistä euroalueen ulkopuolelle</a:t>
            </a:r>
          </a:p>
          <a:p>
            <a:r>
              <a:rPr lang="fi-FI" dirty="0" smtClean="0"/>
              <a:t>Maailmankaupan rahoitusjärjestelmä ei halvaannu</a:t>
            </a:r>
          </a:p>
          <a:p>
            <a:r>
              <a:rPr lang="fi-FI" dirty="0" smtClean="0"/>
              <a:t>Vienti ei romahda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6" name="Kaavi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38842"/>
              </p:ext>
            </p:extLst>
          </p:nvPr>
        </p:nvGraphicFramePr>
        <p:xfrm>
          <a:off x="4788024" y="1340768"/>
          <a:ext cx="403244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131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Epävarmuus vähentää investointeja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Yritykset lykkäävät investointeja kasvunäkymien heiketessä</a:t>
            </a:r>
          </a:p>
          <a:p>
            <a:r>
              <a:rPr lang="fi-FI" dirty="0" smtClean="0"/>
              <a:t>Uusien asuntojen rakentaminen reagoi nopeasti kysynnän muutoksiin</a:t>
            </a:r>
          </a:p>
          <a:p>
            <a:r>
              <a:rPr lang="fi-FI" dirty="0" smtClean="0"/>
              <a:t>Alhainen korkotaso estää suuren pudotukset asuntojen hinnoissa – kenenkään ei ole pakko myydä asuntoaan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6" name="Kaavi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874273"/>
              </p:ext>
            </p:extLst>
          </p:nvPr>
        </p:nvGraphicFramePr>
        <p:xfrm>
          <a:off x="4572000" y="1340768"/>
          <a:ext cx="432048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8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Kuluttajat varovaisia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4316288" cy="4824536"/>
          </a:xfrm>
        </p:spPr>
        <p:txBody>
          <a:bodyPr/>
          <a:lstStyle/>
          <a:p>
            <a:r>
              <a:rPr lang="fi-FI" dirty="0" smtClean="0"/>
              <a:t>Käytettävissä olevat reaalitulot eivät kasva</a:t>
            </a:r>
          </a:p>
          <a:p>
            <a:r>
              <a:rPr lang="fi-FI" dirty="0" smtClean="0"/>
              <a:t>Kuluttajien epävarmuus lisääntyy</a:t>
            </a:r>
            <a:endParaRPr lang="fi-FI" dirty="0"/>
          </a:p>
          <a:p>
            <a:r>
              <a:rPr lang="fi-FI" dirty="0" smtClean="0"/>
              <a:t>Kotitalouden varautuvat säästämällä lisää</a:t>
            </a:r>
          </a:p>
          <a:p>
            <a:r>
              <a:rPr lang="fi-FI" dirty="0" smtClean="0"/>
              <a:t>Yksityinen kulutus -1 % 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6" name="Kaavi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148338"/>
              </p:ext>
            </p:extLst>
          </p:nvPr>
        </p:nvGraphicFramePr>
        <p:xfrm>
          <a:off x="4572000" y="1340768"/>
          <a:ext cx="441690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673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Työllisyys vähenee tuotannon tahtiin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7" name="Kaavi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416201"/>
              </p:ext>
            </p:extLst>
          </p:nvPr>
        </p:nvGraphicFramePr>
        <p:xfrm>
          <a:off x="395536" y="1556792"/>
          <a:ext cx="396044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Kaavi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8204446"/>
              </p:ext>
            </p:extLst>
          </p:nvPr>
        </p:nvGraphicFramePr>
        <p:xfrm>
          <a:off x="4499992" y="1628800"/>
          <a:ext cx="41044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34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Veroratkaisut syövät ostovoimaa</a:t>
            </a: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5" name="Kaavi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966580"/>
              </p:ext>
            </p:extLst>
          </p:nvPr>
        </p:nvGraphicFramePr>
        <p:xfrm>
          <a:off x="323528" y="1268760"/>
          <a:ext cx="371475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Kaavi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436298"/>
              </p:ext>
            </p:extLst>
          </p:nvPr>
        </p:nvGraphicFramePr>
        <p:xfrm>
          <a:off x="4572000" y="1340768"/>
          <a:ext cx="417646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464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Valtiontalouden tila odotettua parempi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8" name="Kaavi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1051979"/>
              </p:ext>
            </p:extLst>
          </p:nvPr>
        </p:nvGraphicFramePr>
        <p:xfrm>
          <a:off x="4788024" y="1484784"/>
          <a:ext cx="41044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Kaavi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043801"/>
              </p:ext>
            </p:extLst>
          </p:nvPr>
        </p:nvGraphicFramePr>
        <p:xfrm>
          <a:off x="251520" y="1484784"/>
          <a:ext cx="43924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63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 pitäisi tukea suomalaista työtä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Julkinen talous tänä vuonna tasapainossa – ensi vuonna alijäämä alle yhden prosentin suhteessa </a:t>
            </a:r>
            <a:r>
              <a:rPr lang="fi-FI" dirty="0" err="1" smtClean="0"/>
              <a:t>BKT:seen</a:t>
            </a:r>
            <a:endParaRPr lang="fi-FI" dirty="0" smtClean="0"/>
          </a:p>
          <a:p>
            <a:r>
              <a:rPr lang="fi-FI" dirty="0" smtClean="0"/>
              <a:t>Velkasuhde kansainvälisesti alhainen</a:t>
            </a:r>
          </a:p>
          <a:p>
            <a:r>
              <a:rPr lang="fi-FI" dirty="0" smtClean="0"/>
              <a:t>Budjetin tasapainotustoimet oikein mitoitettu</a:t>
            </a:r>
          </a:p>
          <a:p>
            <a:r>
              <a:rPr lang="fi-FI" dirty="0" smtClean="0"/>
              <a:t>Jos tehdään </a:t>
            </a:r>
            <a:r>
              <a:rPr lang="fi-FI" smtClean="0"/>
              <a:t>kasvua tukevia </a:t>
            </a:r>
            <a:r>
              <a:rPr lang="fi-FI" dirty="0" smtClean="0"/>
              <a:t>ja tulevien vuosien menoja leikkaavia päätöksiä, voidaan tehdä myös tilapäistoimia kotimarkkinoiden tukemiseen</a:t>
            </a:r>
          </a:p>
          <a:p>
            <a:r>
              <a:rPr lang="fi-FI" dirty="0" smtClean="0"/>
              <a:t>Noin 1 % suhteessa </a:t>
            </a:r>
            <a:r>
              <a:rPr lang="fi-FI" dirty="0" err="1" smtClean="0"/>
              <a:t>BKT:seen</a:t>
            </a:r>
            <a:r>
              <a:rPr lang="fi-FI" dirty="0" smtClean="0"/>
              <a:t> eli noin 2 miljardia euroa</a:t>
            </a:r>
          </a:p>
          <a:p>
            <a:pPr lvl="1"/>
            <a:r>
              <a:rPr lang="fi-FI" dirty="0" smtClean="0"/>
              <a:t>Maltillisiin palkkaratkaisuihin sidotut veronalennukset</a:t>
            </a:r>
          </a:p>
          <a:p>
            <a:pPr lvl="1"/>
            <a:r>
              <a:rPr lang="fi-FI" dirty="0" err="1" smtClean="0"/>
              <a:t>Infrainvestoinnit</a:t>
            </a:r>
            <a:endParaRPr lang="fi-FI" dirty="0" smtClean="0"/>
          </a:p>
          <a:p>
            <a:pPr lvl="1"/>
            <a:r>
              <a:rPr lang="fi-FI" dirty="0" smtClean="0"/>
              <a:t>Välimallin asuntotuotanto</a:t>
            </a:r>
          </a:p>
          <a:p>
            <a:r>
              <a:rPr lang="fi-FI" dirty="0" smtClean="0"/>
              <a:t>Työmarkkinoiden toiminnan tehostaminen</a:t>
            </a:r>
          </a:p>
          <a:p>
            <a:pPr lvl="1"/>
            <a:r>
              <a:rPr lang="fi-FI" dirty="0" smtClean="0"/>
              <a:t>Työurien pidentäminen</a:t>
            </a:r>
          </a:p>
          <a:p>
            <a:pPr lvl="1"/>
            <a:r>
              <a:rPr lang="fi-FI" dirty="0" smtClean="0"/>
              <a:t>Työssäkäynti- ja ammattisuoja työttömyysturvassa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9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Työpaikat ja työttömät eivät kohtaa</a:t>
            </a: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925525"/>
              </p:ext>
            </p:extLst>
          </p:nvPr>
        </p:nvGraphicFramePr>
        <p:xfrm>
          <a:off x="899592" y="1340768"/>
          <a:ext cx="748883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55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20583" cy="706090"/>
          </a:xfrm>
        </p:spPr>
        <p:txBody>
          <a:bodyPr>
            <a:noAutofit/>
          </a:bodyPr>
          <a:lstStyle/>
          <a:p>
            <a:r>
              <a:rPr lang="fi-FI" sz="2800" b="1" dirty="0">
                <a:solidFill>
                  <a:srgbClr val="000000"/>
                </a:solidFill>
                <a:latin typeface="Calibri"/>
              </a:rPr>
              <a:t>Keskeiset ennustemuuttujat vuosina </a:t>
            </a:r>
            <a:r>
              <a:rPr lang="fi-FI" sz="2800" b="1" dirty="0" smtClean="0">
                <a:solidFill>
                  <a:srgbClr val="000000"/>
                </a:solidFill>
                <a:latin typeface="Calibri"/>
              </a:rPr>
              <a:t>2011-2012</a:t>
            </a:r>
            <a:endParaRPr lang="fi-FI" sz="2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329818"/>
              </p:ext>
            </p:extLst>
          </p:nvPr>
        </p:nvGraphicFramePr>
        <p:xfrm>
          <a:off x="251520" y="836712"/>
          <a:ext cx="8496945" cy="5544614"/>
        </p:xfrm>
        <a:graphic>
          <a:graphicData uri="http://schemas.openxmlformats.org/drawingml/2006/table">
            <a:tbl>
              <a:tblPr/>
              <a:tblGrid>
                <a:gridCol w="4283933"/>
                <a:gridCol w="1276670"/>
                <a:gridCol w="1035522"/>
                <a:gridCol w="950410"/>
                <a:gridCol w="950410"/>
              </a:tblGrid>
              <a:tr h="331343">
                <a:tc gridSpan="5">
                  <a:txBody>
                    <a:bodyPr/>
                    <a:lstStyle/>
                    <a:p>
                      <a:pPr algn="l" fontAlgn="b"/>
                      <a:endParaRPr lang="fi-FI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7316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2011e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2012e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  <a:tr h="443581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Mrd. euroa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Volyymin muutos, %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Bruttokansantuote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180,3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Tuonti, tavarat ja palvelukset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70,3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Vienti, tavarat ja palvelukset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72,6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Kulutus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142,8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yksityinen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98,5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julkinen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44,3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Investoinnit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33,9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yksityiset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29,3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julkiset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-3,8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81671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Varaston muutos ja tilastovirhe, kontribuutio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-0,5</a:t>
                      </a:r>
                    </a:p>
                  </a:txBody>
                  <a:tcPr marL="6792" marR="183375" marT="67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</a:t>
                      </a:r>
                    </a:p>
                  </a:txBody>
                  <a:tcPr marL="6792" marR="6792" marT="67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9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Inflaatio, kuluttajahintaindeksi, %-muutos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Työttömyysaste, %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8,3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Työllisyysaste, %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67,8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68,7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68,4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Yli/alijäämä, % BKT:seen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Valtion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-5,5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-3,4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-3,8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Kuntien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-0,3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-0,2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Koko julkisen sektorin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-2,8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-0,9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793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Vaihtotase, % BKT:seen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995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 PTT:n ennuste</a:t>
                      </a: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92" marR="6792" marT="67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0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Suomi ja Eurooppa taantumaan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Poliittinen umpisolmu euron pelastamiseksi aukeaa vasta kun on ajauduttu täysin umpikujaan</a:t>
            </a:r>
          </a:p>
          <a:p>
            <a:r>
              <a:rPr lang="fi-FI" dirty="0" smtClean="0"/>
              <a:t>Nykyinen tilanne voi jatkua vielä pitkään</a:t>
            </a:r>
          </a:p>
          <a:p>
            <a:r>
              <a:rPr lang="fi-FI" dirty="0" smtClean="0"/>
              <a:t>Kriisi syö kuluttajien ja yritysten luottamuksen</a:t>
            </a:r>
          </a:p>
          <a:p>
            <a:r>
              <a:rPr lang="fi-FI" dirty="0" smtClean="0"/>
              <a:t>Euroopan rahoitusmarkkinat rampautuvat</a:t>
            </a:r>
          </a:p>
          <a:p>
            <a:r>
              <a:rPr lang="fi-FI" dirty="0" smtClean="0"/>
              <a:t>Säästäminen leikkaa kasvua</a:t>
            </a:r>
          </a:p>
          <a:p>
            <a:r>
              <a:rPr lang="fi-FI" dirty="0" smtClean="0"/>
              <a:t>BKT 2012</a:t>
            </a:r>
          </a:p>
          <a:p>
            <a:pPr lvl="1"/>
            <a:r>
              <a:rPr lang="fi-FI" dirty="0" smtClean="0"/>
              <a:t>Euroalue:	      - 2,0 %</a:t>
            </a:r>
          </a:p>
          <a:p>
            <a:pPr lvl="1"/>
            <a:r>
              <a:rPr lang="fi-FI" dirty="0" smtClean="0"/>
              <a:t>Suomi:          - 1,5 %</a:t>
            </a:r>
          </a:p>
          <a:p>
            <a:pPr lvl="1"/>
            <a:r>
              <a:rPr lang="fi-FI" dirty="0" smtClean="0"/>
              <a:t>Yhdysvallat:     1,5 %</a:t>
            </a:r>
          </a:p>
          <a:p>
            <a:pPr lvl="1"/>
            <a:r>
              <a:rPr lang="fi-FI" dirty="0" smtClean="0"/>
              <a:t>Maailma:         1,1 %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  <p:graphicFrame>
        <p:nvGraphicFramePr>
          <p:cNvPr id="7" name="Kaavi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754685"/>
              </p:ext>
            </p:extLst>
          </p:nvPr>
        </p:nvGraphicFramePr>
        <p:xfrm>
          <a:off x="4427984" y="1340768"/>
          <a:ext cx="453650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667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Velat voi maksaa vain kasvulla</a:t>
            </a:r>
            <a:endParaRPr lang="fi-FI" dirty="0"/>
          </a:p>
        </p:txBody>
      </p:sp>
      <p:graphicFrame>
        <p:nvGraphicFramePr>
          <p:cNvPr id="3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730131"/>
              </p:ext>
            </p:extLst>
          </p:nvPr>
        </p:nvGraphicFramePr>
        <p:xfrm>
          <a:off x="251520" y="1196752"/>
          <a:ext cx="856895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73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Kulutus näyttää heikolta</a:t>
            </a:r>
            <a:endParaRPr lang="fi-FI" dirty="0"/>
          </a:p>
        </p:txBody>
      </p:sp>
      <p:pic>
        <p:nvPicPr>
          <p:cNvPr id="3" name="Picture 2" descr="C:\Users\markus.lahtinen.PTT\Pictures\retail-euro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196752"/>
            <a:ext cx="8568953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8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Pankkitalletukset vakaat…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markus.lahtinen.PTT\Pictures\europe_bank_run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3"/>
            <a:ext cx="828092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42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…tai sitten ei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 descr="C:\Users\markus.lahtinen.PTT\Pictures\europe_bank_run_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0891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7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Eurokriisi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 smtClean="0"/>
              <a:t>Nykyinen Euro jatkaa parannettuna versiona</a:t>
            </a:r>
          </a:p>
          <a:p>
            <a:pPr marL="0" indent="0">
              <a:buNone/>
            </a:pPr>
            <a:r>
              <a:rPr lang="fi-FI" sz="2400" dirty="0" smtClean="0"/>
              <a:t>Mahdoton, koska</a:t>
            </a:r>
          </a:p>
          <a:p>
            <a:pPr marL="514350" indent="-514350">
              <a:buAutoNum type="arabicParenR"/>
            </a:pPr>
            <a:r>
              <a:rPr lang="fi-FI" sz="2400" dirty="0" smtClean="0"/>
              <a:t>Etelä-Eurooppaa ei selviä ilman apua vielä pitkään aikaan. Talouden ja politiikan instituutiot mädäntyneet.</a:t>
            </a:r>
          </a:p>
          <a:p>
            <a:pPr marL="514350" indent="-514350">
              <a:buAutoNum type="arabicParenR"/>
            </a:pPr>
            <a:r>
              <a:rPr lang="fi-FI" sz="2400" dirty="0" smtClean="0"/>
              <a:t>Euroopan rahoitus- ja pankkijärjestelmän korjaus ensi vaiheessa yli 1000 miljardia. </a:t>
            </a:r>
          </a:p>
          <a:p>
            <a:pPr marL="514350" indent="-514350">
              <a:buAutoNum type="arabicParenR"/>
            </a:pPr>
            <a:r>
              <a:rPr lang="fi-FI" sz="2400" dirty="0" smtClean="0"/>
              <a:t>Tarvittavat satsaukset poliittisesti liian kalliita.</a:t>
            </a:r>
          </a:p>
          <a:p>
            <a:pPr marL="0" indent="0">
              <a:buNone/>
            </a:pPr>
            <a:endParaRPr lang="fi-FI" sz="2400" dirty="0" smtClean="0"/>
          </a:p>
          <a:p>
            <a:pPr marL="514350" indent="-514350">
              <a:buAutoNum type="arabicParenR"/>
            </a:pPr>
            <a:endParaRPr lang="fi-FI" sz="2400" dirty="0" smtClean="0"/>
          </a:p>
          <a:p>
            <a:pPr marL="0" indent="0">
              <a:buNone/>
            </a:pPr>
            <a:endParaRPr lang="fi-FI" sz="2400" dirty="0" smtClean="0"/>
          </a:p>
          <a:p>
            <a:pPr marL="514350" indent="-514350">
              <a:buAutoNum type="arabicParenR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5603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Eurokriisi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16288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Mahdoton, koska: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smtClean="0"/>
              <a:t>Kansalaiset vastustavat ja vallassa heikot johtajat.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smtClean="0"/>
              <a:t>Saksa vastustaa (ei </a:t>
            </a:r>
            <a:r>
              <a:rPr lang="fi-FI" sz="2400" dirty="0" err="1" smtClean="0"/>
              <a:t>ideo</a:t>
            </a:r>
            <a:r>
              <a:rPr lang="fi-FI" sz="2400" dirty="0" smtClean="0"/>
              <a:t>.)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smtClean="0"/>
              <a:t>Poliittinen kustannus eli suuri demokratiavaje.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/>
              <a:t>Integraation syventyminen</a:t>
            </a:r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4294967295"/>
          </p:nvPr>
        </p:nvSpPr>
        <p:spPr>
          <a:xfrm>
            <a:off x="4716016" y="1556792"/>
            <a:ext cx="4041775" cy="63976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/>
              <a:t>Integraation ohentuminen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294967295"/>
          </p:nvPr>
        </p:nvSpPr>
        <p:spPr>
          <a:xfrm>
            <a:off x="4716017" y="2060848"/>
            <a:ext cx="4427984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Mahdoton, koska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Eliitti vastustaa. </a:t>
            </a:r>
            <a:r>
              <a:rPr lang="fi-FI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Eu:n</a:t>
            </a:r>
            <a:r>
              <a:rPr lang="fi-FI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tulevaisuus, jos euro hajoaa.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Ranska vastustaa.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Transitiokustannukset</a:t>
            </a:r>
            <a:r>
              <a:rPr lang="fi-FI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taloudelle suuret.</a:t>
            </a:r>
            <a:endParaRPr lang="fi-FI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Euron pelastaminen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Päätöksiä tehtävä mahdollisimman nopeasti – lykkääminen lisää kustannuksia</a:t>
            </a:r>
          </a:p>
          <a:p>
            <a:r>
              <a:rPr lang="fi-FI" dirty="0" smtClean="0"/>
              <a:t>Rakenteelliset uudistukset ja budjettikuri välttämättömiä – eivät ratkaise kuitenkaan akuutteja ongelmia</a:t>
            </a:r>
          </a:p>
          <a:p>
            <a:r>
              <a:rPr lang="fi-FI" dirty="0"/>
              <a:t>Kreikan velkajärjestely edellyttää, että leviäminen pystytään estämään</a:t>
            </a:r>
          </a:p>
          <a:p>
            <a:r>
              <a:rPr lang="fi-FI" dirty="0" smtClean="0"/>
              <a:t>Edellyttää yhteisen vastuun lisäämistä</a:t>
            </a:r>
          </a:p>
          <a:p>
            <a:pPr lvl="1"/>
            <a:r>
              <a:rPr lang="fi-FI" dirty="0" err="1" smtClean="0"/>
              <a:t>Eurobondit</a:t>
            </a:r>
            <a:r>
              <a:rPr lang="fi-FI" dirty="0" smtClean="0"/>
              <a:t> tai vastaava järjestely</a:t>
            </a:r>
          </a:p>
          <a:p>
            <a:pPr lvl="1"/>
            <a:r>
              <a:rPr lang="fi-FI" dirty="0" smtClean="0"/>
              <a:t>Pankkien pääomittaminen</a:t>
            </a:r>
          </a:p>
          <a:p>
            <a:pPr lvl="1"/>
            <a:r>
              <a:rPr lang="fi-FI" dirty="0" smtClean="0"/>
              <a:t>Yksittäisten maiden vastuu pankkijärjestelmästä rajattava</a:t>
            </a:r>
          </a:p>
          <a:p>
            <a:pPr lvl="1"/>
            <a:r>
              <a:rPr lang="fi-FI" dirty="0" smtClean="0"/>
              <a:t>Pankkivalvontaa siirrettävä eurotasolle</a:t>
            </a:r>
          </a:p>
          <a:p>
            <a:r>
              <a:rPr lang="fi-FI" dirty="0" smtClean="0"/>
              <a:t>Euron hallitsematon hajoaminen maksaa veronmaksajille eniten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PTT-ennuste ‑ kansantalous syksy 2011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 smtClean="0"/>
              <a:t>22.9.2011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9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TT-ennuste k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TT-ennuste k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PTT-ennuste kt</Template>
  <TotalTime>264</TotalTime>
  <Words>656</Words>
  <Application>Microsoft Office PowerPoint</Application>
  <PresentationFormat>Näytössä katseltava diaesitys (4:3)</PresentationFormat>
  <Paragraphs>245</Paragraphs>
  <Slides>19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19</vt:i4>
      </vt:variant>
    </vt:vector>
  </HeadingPairs>
  <TitlesOfParts>
    <vt:vector size="21" baseType="lpstr">
      <vt:lpstr>PTT-ennuste kt</vt:lpstr>
      <vt:lpstr>1_PTT-ennuste kt</vt:lpstr>
      <vt:lpstr>PTT-ennuste: Kansantalous</vt:lpstr>
      <vt:lpstr>Suomi ja Eurooppa taantumaan</vt:lpstr>
      <vt:lpstr>Velat voi maksaa vain kasvulla</vt:lpstr>
      <vt:lpstr>Kulutus näyttää heikolta</vt:lpstr>
      <vt:lpstr>Pankkitalletukset vakaat…</vt:lpstr>
      <vt:lpstr>…tai sitten ei</vt:lpstr>
      <vt:lpstr>Eurokriisi</vt:lpstr>
      <vt:lpstr>Eurokriisi</vt:lpstr>
      <vt:lpstr>Euron pelastaminen</vt:lpstr>
      <vt:lpstr>Epävarmuus lisääntyy</vt:lpstr>
      <vt:lpstr>Euro heikkenee – tukee vientiä</vt:lpstr>
      <vt:lpstr>Epävarmuus vähentää investointeja</vt:lpstr>
      <vt:lpstr>Kuluttajat varovaisia</vt:lpstr>
      <vt:lpstr>Työllisyys vähenee tuotannon tahtiin</vt:lpstr>
      <vt:lpstr>Veroratkaisut syövät ostovoimaa</vt:lpstr>
      <vt:lpstr>Valtiontalouden tila odotettua parempi</vt:lpstr>
      <vt:lpstr>Valtion pitäisi tukea suomalaista työtä</vt:lpstr>
      <vt:lpstr>Työpaikat ja työttömät eivät kohtaa</vt:lpstr>
      <vt:lpstr>Keskeiset ennustemuuttujat vuosina 2011-2012</vt:lpstr>
    </vt:vector>
  </TitlesOfParts>
  <Company>Pellervon taloustutkimus PTT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PTT-ennuste: Kansantalous</dc:title>
  <dc:creator>Janne Huovari</dc:creator>
  <cp:lastModifiedBy>Markus Lahtinen</cp:lastModifiedBy>
  <cp:revision>34</cp:revision>
  <dcterms:created xsi:type="dcterms:W3CDTF">2011-09-21T10:15:56Z</dcterms:created>
  <dcterms:modified xsi:type="dcterms:W3CDTF">2011-10-10T07:37:15Z</dcterms:modified>
</cp:coreProperties>
</file>